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120" autoAdjust="0"/>
    <p:restoredTop sz="99659" autoAdjust="0"/>
  </p:normalViewPr>
  <p:slideViewPr>
    <p:cSldViewPr snapToGrid="0">
      <p:cViewPr>
        <p:scale>
          <a:sx n="249" d="100"/>
          <a:sy n="249" d="100"/>
        </p:scale>
        <p:origin x="1328" y="328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67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0293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219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493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973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974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93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0719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19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3642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9611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F284F-94EF-4ACF-BE64-A7469ABAB4BA}" type="datetimeFigureOut">
              <a:rPr lang="en-CA" smtClean="0"/>
              <a:t>20-04-04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2D903-3E73-4369-8028-26058995026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929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7" Type="http://schemas.openxmlformats.org/officeDocument/2006/relationships/image" Target="../media/image6.emf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5268" y="809417"/>
            <a:ext cx="1608097" cy="557127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Eyes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Nares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Mouth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Operculum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Lateral line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Pectoral fin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Pelvic fin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Anal fin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Dorsal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Caudal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 Vent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Gill filaments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Gill arch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Gill </a:t>
            </a:r>
            <a:r>
              <a:rPr lang="en-US" sz="1100" dirty="0" err="1" smtClean="0">
                <a:cs typeface="Times New Roman"/>
              </a:rPr>
              <a:t>rakers</a:t>
            </a:r>
            <a:endParaRPr lang="en-US" sz="1100" dirty="0" smtClean="0">
              <a:cs typeface="Times New Roman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Liver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Stomach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Pyloric ceca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Intestine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Swim/air bladder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Kidney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Heart (general)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Bulbous </a:t>
            </a:r>
            <a:r>
              <a:rPr lang="en-US" sz="1100" dirty="0" err="1" smtClean="0">
                <a:cs typeface="Times New Roman"/>
              </a:rPr>
              <a:t>arteriosus</a:t>
            </a:r>
            <a:endParaRPr lang="en-US" sz="1100" dirty="0" smtClean="0">
              <a:cs typeface="Times New Roman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Ventricle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Atrium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Sinus </a:t>
            </a:r>
            <a:r>
              <a:rPr lang="en-US" sz="1100" dirty="0" err="1" smtClean="0">
                <a:cs typeface="Times New Roman"/>
              </a:rPr>
              <a:t>venosus</a:t>
            </a:r>
            <a:endParaRPr lang="en-US" sz="1100" dirty="0" smtClean="0">
              <a:cs typeface="Times New Roman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Pericardium 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Ovary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67499" y="34790"/>
            <a:ext cx="2322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cs typeface="Times New Roman"/>
              </a:rPr>
              <a:t>Bony Fish</a:t>
            </a:r>
          </a:p>
          <a:p>
            <a:pPr algn="ctr"/>
            <a:r>
              <a:rPr lang="en-US" dirty="0" smtClean="0">
                <a:cs typeface="Times New Roman"/>
              </a:rPr>
              <a:t> Class </a:t>
            </a:r>
            <a:r>
              <a:rPr lang="en-US" dirty="0" err="1" smtClean="0">
                <a:cs typeface="Times New Roman"/>
              </a:rPr>
              <a:t>Osteichthyes</a:t>
            </a:r>
            <a:endParaRPr lang="en-US" dirty="0" smtClean="0"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-3882"/>
            <a:ext cx="4524890" cy="1591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713025"/>
            <a:ext cx="4535653" cy="1714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9" y="3546469"/>
            <a:ext cx="4566996" cy="2876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38132"/>
            <a:ext cx="4575359" cy="26177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7249" y="7921625"/>
            <a:ext cx="2213353" cy="1222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437" y="6861828"/>
            <a:ext cx="1064060" cy="1024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878" y="6866541"/>
            <a:ext cx="1105329" cy="10221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574380" y="1339273"/>
            <a:ext cx="1213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Yellow Croaker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8234" y="3173108"/>
            <a:ext cx="11223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Yellow Croaker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9709" y="6151004"/>
            <a:ext cx="1355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Female Red Big Eye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78546" y="8928577"/>
            <a:ext cx="19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Yellow Croaker (ovaries removed)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68126" y="481155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1</a:t>
            </a:r>
            <a:endParaRPr lang="en-US" sz="1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199157" y="176056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41125" y="951599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3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10781" y="733268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4</a:t>
            </a:r>
            <a:endParaRPr lang="en-US" sz="1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613259" y="546490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5</a:t>
            </a:r>
            <a:endParaRPr lang="en-US" sz="1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962859" y="967082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6</a:t>
            </a:r>
            <a:endParaRPr lang="en-US" sz="1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273019" y="1371898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7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11371" y="890734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8</a:t>
            </a:r>
            <a:endParaRPr lang="en-US" sz="1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114136" y="427882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9</a:t>
            </a:r>
            <a:endParaRPr lang="en-US" sz="1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70066" y="564505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10</a:t>
            </a:r>
            <a:endParaRPr lang="en-US" sz="1000" b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833767" y="638917"/>
            <a:ext cx="172167" cy="64795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421048" y="1076949"/>
            <a:ext cx="69203" cy="71014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4" idx="2"/>
          </p:cNvCxnSpPr>
          <p:nvPr/>
        </p:nvCxnSpPr>
        <p:spPr>
          <a:xfrm flipH="1">
            <a:off x="4260880" y="422277"/>
            <a:ext cx="63109" cy="165643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4354405" y="804562"/>
            <a:ext cx="12928" cy="207044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3228876" y="1438122"/>
            <a:ext cx="115135" cy="56887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568098" y="1984922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1</a:t>
            </a:r>
            <a:endParaRPr lang="en-US" sz="1000" b="1" dirty="0"/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3733739" y="2100711"/>
            <a:ext cx="147366" cy="18309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830930" y="2184650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3</a:t>
            </a:r>
            <a:endParaRPr lang="en-US" sz="1000" b="1" dirty="0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3996571" y="2300439"/>
            <a:ext cx="147366" cy="18309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185897" y="1679820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4192405" y="1887738"/>
            <a:ext cx="67348" cy="132954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431170" y="2218730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4</a:t>
            </a:r>
            <a:endParaRPr lang="en-US" sz="1000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2889389" y="2260700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6</a:t>
            </a:r>
            <a:endParaRPr lang="en-US" sz="1000" b="1" dirty="0"/>
          </a:p>
        </p:txBody>
      </p:sp>
      <p:sp>
        <p:nvSpPr>
          <p:cNvPr id="60" name="TextBox 59"/>
          <p:cNvSpPr txBox="1"/>
          <p:nvPr/>
        </p:nvSpPr>
        <p:spPr>
          <a:xfrm>
            <a:off x="3033899" y="2957362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7</a:t>
            </a:r>
            <a:endParaRPr lang="en-US" sz="1000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1135306" y="2802135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8</a:t>
            </a:r>
            <a:endParaRPr lang="en-US" sz="10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1469140" y="2260403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9</a:t>
            </a:r>
            <a:endParaRPr lang="en-US" sz="1000" b="1" dirty="0"/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1661603" y="2148038"/>
            <a:ext cx="207954" cy="186486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 flipV="1">
            <a:off x="1300717" y="2383514"/>
            <a:ext cx="229638" cy="32711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22772" y="2284066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10</a:t>
            </a:r>
            <a:endParaRPr lang="en-US" sz="10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1256150" y="3104405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11</a:t>
            </a:r>
            <a:endParaRPr lang="en-US" sz="1000" b="1" dirty="0">
              <a:solidFill>
                <a:srgbClr val="FFFFFF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1506686" y="3110357"/>
            <a:ext cx="220876" cy="118319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3184084" y="4256616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1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25326" y="4629876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3</a:t>
            </a:r>
            <a:endParaRPr lang="en-US" sz="1000" b="1" dirty="0"/>
          </a:p>
        </p:txBody>
      </p:sp>
      <p:sp>
        <p:nvSpPr>
          <p:cNvPr id="75" name="TextBox 74"/>
          <p:cNvSpPr txBox="1"/>
          <p:nvPr/>
        </p:nvSpPr>
        <p:spPr>
          <a:xfrm>
            <a:off x="2747372" y="4921717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12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206929" y="4574651"/>
            <a:ext cx="347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19</a:t>
            </a:r>
            <a:endParaRPr lang="en-US" sz="10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704590" y="5089892"/>
            <a:ext cx="347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27</a:t>
            </a:r>
            <a:endParaRPr lang="en-US" sz="10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2000811" y="5794442"/>
            <a:ext cx="347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17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01021" y="4732111"/>
            <a:ext cx="347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15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67861" y="5886266"/>
            <a:ext cx="347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7</a:t>
            </a:r>
            <a:endParaRPr lang="en-US" sz="1000" b="1" dirty="0">
              <a:solidFill>
                <a:srgbClr val="FFFFFF"/>
              </a:solidFill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349610" y="6049979"/>
            <a:ext cx="171028" cy="147337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381975" y="5481458"/>
            <a:ext cx="3470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21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700383" y="5485050"/>
            <a:ext cx="5038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18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868283" y="7844867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12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178123" y="8259642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13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 flipV="1">
            <a:off x="3359482" y="8007888"/>
            <a:ext cx="104287" cy="295468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587480" y="7451521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14</a:t>
            </a:r>
            <a:endParaRPr lang="en-US" sz="1000" b="1" dirty="0">
              <a:solidFill>
                <a:srgbClr val="00000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3532199" y="7661544"/>
            <a:ext cx="141495" cy="206477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428105" y="7189131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20</a:t>
            </a:r>
            <a:endParaRPr lang="en-US" sz="1000" b="1" dirty="0">
              <a:solidFill>
                <a:srgbClr val="000000"/>
              </a:solidFill>
            </a:endParaRPr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690943" y="7346363"/>
            <a:ext cx="180247" cy="241714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472332" y="7414801"/>
            <a:ext cx="45627" cy="267733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958371" y="7761342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19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29085" y="7892753"/>
            <a:ext cx="17652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000000"/>
                </a:solidFill>
              </a:rPr>
              <a:t>Pulled aside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31926" y="8291135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16 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091967" y="8275611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15 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296849" y="7357495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15 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592259" y="8081228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12</a:t>
            </a:r>
            <a:endParaRPr lang="en-US" sz="1000" b="1" dirty="0"/>
          </a:p>
        </p:txBody>
      </p:sp>
      <p:sp>
        <p:nvSpPr>
          <p:cNvPr id="103" name="TextBox 102"/>
          <p:cNvSpPr txBox="1"/>
          <p:nvPr/>
        </p:nvSpPr>
        <p:spPr>
          <a:xfrm>
            <a:off x="5429779" y="8244123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13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724359" y="8774343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14</a:t>
            </a:r>
            <a:endParaRPr lang="en-US" sz="1000" b="1" dirty="0">
              <a:solidFill>
                <a:schemeClr val="bg1"/>
              </a:solidFill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 flipH="1" flipV="1">
            <a:off x="5664044" y="8689460"/>
            <a:ext cx="159433" cy="164263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5252328" y="7587952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22</a:t>
            </a:r>
            <a:endParaRPr lang="en-US" sz="800" b="1" dirty="0"/>
          </a:p>
        </p:txBody>
      </p:sp>
      <p:cxnSp>
        <p:nvCxnSpPr>
          <p:cNvPr id="108" name="Straight Arrow Connector 107"/>
          <p:cNvCxnSpPr/>
          <p:nvPr/>
        </p:nvCxnSpPr>
        <p:spPr>
          <a:xfrm flipH="1" flipV="1">
            <a:off x="5414277" y="7497777"/>
            <a:ext cx="159433" cy="164263"/>
          </a:xfrm>
          <a:prstGeom prst="straightConnector1">
            <a:avLst/>
          </a:prstGeom>
          <a:ln w="6350" cmpd="sng">
            <a:noFill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5396659" y="7503587"/>
            <a:ext cx="90799" cy="142577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4780323" y="7692741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23</a:t>
            </a:r>
            <a:endParaRPr lang="en-US" sz="800" b="1" dirty="0"/>
          </a:p>
        </p:txBody>
      </p:sp>
      <p:cxnSp>
        <p:nvCxnSpPr>
          <p:cNvPr id="114" name="Straight Arrow Connector 113"/>
          <p:cNvCxnSpPr/>
          <p:nvPr/>
        </p:nvCxnSpPr>
        <p:spPr>
          <a:xfrm flipV="1">
            <a:off x="4924654" y="7625296"/>
            <a:ext cx="38929" cy="136241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4752806" y="6919099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24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119" name="Straight Arrow Connector 118"/>
          <p:cNvCxnSpPr/>
          <p:nvPr/>
        </p:nvCxnSpPr>
        <p:spPr>
          <a:xfrm>
            <a:off x="4907720" y="7083145"/>
            <a:ext cx="39987" cy="224646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4598287" y="7140291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15</a:t>
            </a:r>
            <a:endParaRPr lang="en-US" sz="800" b="1" dirty="0">
              <a:solidFill>
                <a:schemeClr val="bg1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492583" y="6896872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25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123" name="Straight Arrow Connector 122"/>
          <p:cNvCxnSpPr/>
          <p:nvPr/>
        </p:nvCxnSpPr>
        <p:spPr>
          <a:xfrm flipH="1">
            <a:off x="5487458" y="7060918"/>
            <a:ext cx="128287" cy="230999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5496817" y="7641940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26</a:t>
            </a:r>
            <a:endParaRPr lang="en-US" sz="800" b="1" dirty="0"/>
          </a:p>
        </p:txBody>
      </p:sp>
      <p:cxnSp>
        <p:nvCxnSpPr>
          <p:cNvPr id="138" name="Straight Arrow Connector 137"/>
          <p:cNvCxnSpPr/>
          <p:nvPr/>
        </p:nvCxnSpPr>
        <p:spPr>
          <a:xfrm flipV="1">
            <a:off x="5651732" y="7498292"/>
            <a:ext cx="73853" cy="196570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6474083" y="7620770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23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151" name="Straight Arrow Connector 150"/>
          <p:cNvCxnSpPr/>
          <p:nvPr/>
        </p:nvCxnSpPr>
        <p:spPr>
          <a:xfrm flipH="1" flipV="1">
            <a:off x="6424085" y="7503585"/>
            <a:ext cx="167870" cy="180689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6632843" y="7159336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22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156" name="Straight Arrow Connector 155"/>
          <p:cNvCxnSpPr/>
          <p:nvPr/>
        </p:nvCxnSpPr>
        <p:spPr>
          <a:xfrm flipH="1" flipV="1">
            <a:off x="6611675" y="7203554"/>
            <a:ext cx="91412" cy="49510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5795690" y="7455669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24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164" name="Straight Arrow Connector 163"/>
          <p:cNvCxnSpPr/>
          <p:nvPr/>
        </p:nvCxnSpPr>
        <p:spPr>
          <a:xfrm flipV="1">
            <a:off x="5992942" y="7466542"/>
            <a:ext cx="108353" cy="79092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5864469" y="6894747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25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167" name="Straight Arrow Connector 166"/>
          <p:cNvCxnSpPr/>
          <p:nvPr/>
        </p:nvCxnSpPr>
        <p:spPr>
          <a:xfrm>
            <a:off x="6064254" y="7064375"/>
            <a:ext cx="166810" cy="141072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TextBox 171"/>
          <p:cNvSpPr txBox="1"/>
          <p:nvPr/>
        </p:nvSpPr>
        <p:spPr>
          <a:xfrm>
            <a:off x="6530160" y="6872522"/>
            <a:ext cx="288661" cy="2154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26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173" name="Straight Arrow Connector 172"/>
          <p:cNvCxnSpPr/>
          <p:nvPr/>
        </p:nvCxnSpPr>
        <p:spPr>
          <a:xfrm flipH="1">
            <a:off x="6492875" y="6980245"/>
            <a:ext cx="127250" cy="31213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Box 177"/>
          <p:cNvSpPr txBox="1"/>
          <p:nvPr/>
        </p:nvSpPr>
        <p:spPr>
          <a:xfrm>
            <a:off x="748454" y="8653435"/>
            <a:ext cx="3146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18 </a:t>
            </a:r>
            <a:endParaRPr lang="en-US" sz="1000" b="1" dirty="0">
              <a:solidFill>
                <a:srgbClr val="000000"/>
              </a:solidFill>
            </a:endParaRPr>
          </a:p>
        </p:txBody>
      </p:sp>
      <p:cxnSp>
        <p:nvCxnSpPr>
          <p:cNvPr id="179" name="Straight Arrow Connector 178"/>
          <p:cNvCxnSpPr/>
          <p:nvPr/>
        </p:nvCxnSpPr>
        <p:spPr>
          <a:xfrm flipH="1" flipV="1">
            <a:off x="687708" y="8706042"/>
            <a:ext cx="134218" cy="60009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4848989" y="6605357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5531" y="6602488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7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67710" y="152400"/>
            <a:ext cx="27664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Bony Fish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 Class </a:t>
            </a:r>
            <a:r>
              <a:rPr lang="en-US" dirty="0" err="1" smtClean="0">
                <a:latin typeface="Times New Roman"/>
                <a:cs typeface="Times New Roman"/>
              </a:rPr>
              <a:t>Osteichthyes</a:t>
            </a:r>
            <a:endParaRPr lang="en-US" dirty="0" smtClean="0"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00" y="5001172"/>
            <a:ext cx="4405027" cy="27437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89520" cy="25353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86121"/>
            <a:ext cx="4405622" cy="24488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4" y="1656294"/>
            <a:ext cx="1619533" cy="81976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062256" y="1057592"/>
            <a:ext cx="1608097" cy="394620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Operculum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Pelvic fin</a:t>
            </a:r>
            <a:endParaRPr lang="en-US" sz="1100" dirty="0">
              <a:cs typeface="Times New Roman"/>
            </a:endParaRP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Anal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Caudal fin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cs typeface="Times New Roman"/>
              </a:rPr>
              <a:t>Gill filaments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Gill arch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Gill </a:t>
            </a:r>
            <a:r>
              <a:rPr lang="en-US" sz="1100" dirty="0" err="1" smtClean="0">
                <a:cs typeface="Times New Roman"/>
              </a:rPr>
              <a:t>rakers</a:t>
            </a:r>
            <a:endParaRPr lang="en-US" sz="1100" dirty="0" smtClean="0">
              <a:cs typeface="Times New Roman"/>
            </a:endParaRP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Liver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Stomach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Pyloric ceca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Intestine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Swim/air bladder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Kidney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Heart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Spleen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Ovary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Egg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r>
              <a:rPr lang="en-US" sz="1100" dirty="0" smtClean="0">
                <a:cs typeface="Times New Roman"/>
              </a:rPr>
              <a:t>Testis</a:t>
            </a:r>
          </a:p>
          <a:p>
            <a:pPr marL="228600" indent="-228600">
              <a:lnSpc>
                <a:spcPct val="120000"/>
              </a:lnSpc>
              <a:buAutoNum type="arabicPeriod"/>
            </a:pPr>
            <a:endParaRPr lang="en-US" sz="1100" dirty="0">
              <a:cs typeface="Times New Roman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384" y="7828873"/>
            <a:ext cx="3329768" cy="135040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25363"/>
            <a:ext cx="3387102" cy="133627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050363" y="2211227"/>
            <a:ext cx="154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Female Yellow Croaker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62520" y="4677225"/>
            <a:ext cx="1447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Female Yellow Croaker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8111" y="7426019"/>
            <a:ext cx="1082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Female Rock Fish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33344" y="8921443"/>
            <a:ext cx="1107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mtClean="0">
                <a:solidFill>
                  <a:schemeClr val="bg1"/>
                </a:solidFill>
              </a:rPr>
              <a:t>Female </a:t>
            </a:r>
            <a:r>
              <a:rPr lang="en-US" sz="1000" smtClean="0">
                <a:solidFill>
                  <a:schemeClr val="bg1"/>
                </a:solidFill>
              </a:rPr>
              <a:t>Herring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24157" y="8955450"/>
            <a:ext cx="23897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Female </a:t>
            </a:r>
            <a:r>
              <a:rPr lang="en-US" sz="1000" dirty="0" smtClean="0">
                <a:solidFill>
                  <a:schemeClr val="bg1"/>
                </a:solidFill>
              </a:rPr>
              <a:t>Herring </a:t>
            </a:r>
            <a:r>
              <a:rPr lang="en-US" sz="1000" dirty="0" smtClean="0">
                <a:solidFill>
                  <a:schemeClr val="bg1"/>
                </a:solidFill>
              </a:rPr>
              <a:t>(right ovary displaced)</a:t>
            </a:r>
            <a:endParaRPr lang="en-US" sz="1000" dirty="0">
              <a:solidFill>
                <a:schemeClr val="bg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1635125" y="1645708"/>
            <a:ext cx="5291" cy="836085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292" y="1656293"/>
            <a:ext cx="1629833" cy="688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0" y="2465917"/>
            <a:ext cx="1651000" cy="582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61551" y="890734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3</a:t>
            </a:r>
            <a:endParaRPr lang="en-US" sz="8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256701" y="381676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3</a:t>
            </a:r>
            <a:endParaRPr lang="en-US" sz="8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3421119" y="715049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5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53976" y="851575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6</a:t>
            </a:r>
            <a:endParaRPr lang="en-US" sz="8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752378" y="654723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7</a:t>
            </a:r>
            <a:endParaRPr lang="en-US" sz="800" b="1" dirty="0"/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3792381" y="966471"/>
            <a:ext cx="153467" cy="21168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3971240" y="1079945"/>
            <a:ext cx="118331" cy="107722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725331" y="796079"/>
            <a:ext cx="108335" cy="77041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113144" y="729866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8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61757" y="961639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9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713748" y="1085237"/>
            <a:ext cx="90835" cy="57762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3403128" y="1162724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10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77" name="Straight Arrow Connector 76"/>
          <p:cNvCxnSpPr/>
          <p:nvPr/>
        </p:nvCxnSpPr>
        <p:spPr>
          <a:xfrm flipH="1" flipV="1">
            <a:off x="3320368" y="1240580"/>
            <a:ext cx="135680" cy="29866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2280236" y="1352166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15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2485148" y="1418167"/>
            <a:ext cx="229477" cy="41720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2952278" y="1399791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11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2873375" y="1507513"/>
            <a:ext cx="131823" cy="16487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598794" y="734099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12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009303" y="1075941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16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262244" y="1879212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16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2768" y="176174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16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8698" y="194483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9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08641" y="177972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8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863400" y="224433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8</a:t>
            </a:r>
            <a:endParaRPr lang="en-US" sz="600" b="1" dirty="0">
              <a:solidFill>
                <a:srgbClr val="000000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 flipV="1">
            <a:off x="851557" y="2254467"/>
            <a:ext cx="83590" cy="79898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620774" y="2280319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11</a:t>
            </a:r>
            <a:endParaRPr lang="en-US" sz="600" b="1" dirty="0">
              <a:solidFill>
                <a:srgbClr val="000000"/>
              </a:solidFill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H="1" flipV="1">
            <a:off x="672039" y="2286005"/>
            <a:ext cx="56022" cy="7898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1059980" y="222740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14</a:t>
            </a:r>
            <a:endParaRPr lang="en-US" sz="600" b="1" dirty="0">
              <a:solidFill>
                <a:srgbClr val="000000"/>
              </a:solidFill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 flipV="1">
            <a:off x="1237192" y="2227792"/>
            <a:ext cx="96308" cy="7831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1282228" y="185169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531180" y="1285484"/>
            <a:ext cx="582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smtClean="0">
                <a:solidFill>
                  <a:srgbClr val="FFFFFF"/>
                </a:solidFill>
              </a:rPr>
              <a:t>14</a:t>
            </a:r>
          </a:p>
          <a:p>
            <a:pPr algn="ctr"/>
            <a:r>
              <a:rPr lang="en-US" sz="600" b="1" dirty="0">
                <a:solidFill>
                  <a:srgbClr val="FFFFFF"/>
                </a:solidFill>
              </a:rPr>
              <a:t>c</a:t>
            </a:r>
            <a:r>
              <a:rPr lang="en-US" sz="600" b="1" dirty="0" smtClean="0">
                <a:solidFill>
                  <a:srgbClr val="FFFFFF"/>
                </a:solidFill>
              </a:rPr>
              <a:t>overed in</a:t>
            </a:r>
          </a:p>
          <a:p>
            <a:pPr algn="ctr"/>
            <a:r>
              <a:rPr lang="en-US" sz="600" b="1" dirty="0" smtClean="0">
                <a:solidFill>
                  <a:srgbClr val="FFFFFF"/>
                </a:solidFill>
              </a:rPr>
              <a:t>pericardium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07" name="Straight Arrow Connector 106"/>
          <p:cNvCxnSpPr/>
          <p:nvPr/>
        </p:nvCxnSpPr>
        <p:spPr>
          <a:xfrm flipH="1" flipV="1">
            <a:off x="3593041" y="1116539"/>
            <a:ext cx="179916" cy="243418"/>
          </a:xfrm>
          <a:prstGeom prst="straightConnector1">
            <a:avLst/>
          </a:prstGeom>
          <a:ln w="6350" cmpd="sng">
            <a:solidFill>
              <a:schemeClr val="tx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171102" y="4063612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16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159461" y="2692012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16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745775" y="3077244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13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1940106" y="3269637"/>
            <a:ext cx="70727" cy="11703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H="1">
            <a:off x="1762128" y="3243178"/>
            <a:ext cx="68319" cy="159366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1707674" y="3631809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12 </a:t>
            </a:r>
            <a:r>
              <a:rPr lang="en-US" sz="600" b="1" dirty="0" smtClean="0">
                <a:solidFill>
                  <a:srgbClr val="000000"/>
                </a:solidFill>
              </a:rPr>
              <a:t>pulled aside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36316" y="3958406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11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122" name="Straight Arrow Connector 121"/>
          <p:cNvCxnSpPr/>
          <p:nvPr/>
        </p:nvCxnSpPr>
        <p:spPr>
          <a:xfrm flipH="1" flipV="1">
            <a:off x="478069" y="3805157"/>
            <a:ext cx="99226" cy="193539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1995544" y="4364183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9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899359" y="4363125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10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125" name="Straight Arrow Connector 124"/>
          <p:cNvCxnSpPr/>
          <p:nvPr/>
        </p:nvCxnSpPr>
        <p:spPr>
          <a:xfrm flipH="1" flipV="1">
            <a:off x="2751671" y="4402667"/>
            <a:ext cx="211192" cy="68180"/>
          </a:xfrm>
          <a:prstGeom prst="straightConnector1">
            <a:avLst/>
          </a:prstGeom>
          <a:ln w="6350" cmpd="sng">
            <a:solidFill>
              <a:srgbClr val="000000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3169235" y="3855124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8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427468" y="359477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5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585160" y="374717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6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3342801" y="4282689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14</a:t>
            </a:r>
            <a:endParaRPr lang="en-US" sz="800" b="1" dirty="0">
              <a:solidFill>
                <a:srgbClr val="000000"/>
              </a:solidFill>
            </a:endParaRPr>
          </a:p>
        </p:txBody>
      </p:sp>
      <p:cxnSp>
        <p:nvCxnSpPr>
          <p:cNvPr id="132" name="Straight Arrow Connector 131"/>
          <p:cNvCxnSpPr/>
          <p:nvPr/>
        </p:nvCxnSpPr>
        <p:spPr>
          <a:xfrm flipV="1">
            <a:off x="3508300" y="4217461"/>
            <a:ext cx="63576" cy="102272"/>
          </a:xfrm>
          <a:prstGeom prst="straightConnector1">
            <a:avLst/>
          </a:prstGeom>
          <a:ln w="6350" cmpd="sng">
            <a:solidFill>
              <a:schemeClr val="bg1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47153" y="3124870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000000"/>
                </a:solidFill>
              </a:rPr>
              <a:t>3</a:t>
            </a:r>
            <a:endParaRPr lang="en-US" sz="800" b="1" dirty="0">
              <a:solidFill>
                <a:srgbClr val="000000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2285525" y="4728251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2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141" name="Straight Arrow Connector 140"/>
          <p:cNvCxnSpPr/>
          <p:nvPr/>
        </p:nvCxnSpPr>
        <p:spPr>
          <a:xfrm flipH="1" flipV="1">
            <a:off x="2174879" y="4773083"/>
            <a:ext cx="179442" cy="62890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887467" y="6821295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2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1257528" y="6801353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11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44391" y="6222408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16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1418930" y="6058298"/>
            <a:ext cx="2366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9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655298" y="6536043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10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925366" y="5640324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13</a:t>
            </a:r>
            <a:endParaRPr lang="en-US" sz="800" b="1" dirty="0">
              <a:solidFill>
                <a:srgbClr val="FFFFFF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2358550" y="5990297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8</a:t>
            </a:r>
            <a:endParaRPr lang="en-US" sz="1000" b="1" dirty="0"/>
          </a:p>
        </p:txBody>
      </p:sp>
      <p:cxnSp>
        <p:nvCxnSpPr>
          <p:cNvPr id="154" name="Straight Arrow Connector 153"/>
          <p:cNvCxnSpPr/>
          <p:nvPr/>
        </p:nvCxnSpPr>
        <p:spPr>
          <a:xfrm flipH="1">
            <a:off x="2283854" y="6184043"/>
            <a:ext cx="147048" cy="49089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flipH="1">
            <a:off x="2226334" y="6097749"/>
            <a:ext cx="187807" cy="4418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1250375" y="866623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298569" y="5611125"/>
            <a:ext cx="249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1</a:t>
            </a:r>
            <a:endParaRPr lang="en-US" sz="1000" b="1" dirty="0">
              <a:solidFill>
                <a:srgbClr val="000000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208412" y="6681653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14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161" name="Straight Arrow Connector 160"/>
          <p:cNvCxnSpPr/>
          <p:nvPr/>
        </p:nvCxnSpPr>
        <p:spPr>
          <a:xfrm flipV="1">
            <a:off x="2407079" y="6662535"/>
            <a:ext cx="133048" cy="80246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" name="TextBox 163"/>
          <p:cNvSpPr txBox="1"/>
          <p:nvPr/>
        </p:nvSpPr>
        <p:spPr>
          <a:xfrm>
            <a:off x="1389188" y="8472268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9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1079747" y="831904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12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1658855" y="825415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2182996" y="8267699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1949099" y="855530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FFFFFF"/>
                </a:solidFill>
              </a:rPr>
              <a:t>8</a:t>
            </a:r>
            <a:endParaRPr lang="en-US" sz="600" dirty="0">
              <a:solidFill>
                <a:srgbClr val="FFFFFF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2096670" y="865458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14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70" name="Straight Arrow Connector 169"/>
          <p:cNvCxnSpPr/>
          <p:nvPr/>
        </p:nvCxnSpPr>
        <p:spPr>
          <a:xfrm>
            <a:off x="2090670" y="8652469"/>
            <a:ext cx="74554" cy="2119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2276873" y="8746921"/>
            <a:ext cx="74554" cy="2119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6" name="TextBox 175"/>
          <p:cNvSpPr txBox="1"/>
          <p:nvPr/>
        </p:nvSpPr>
        <p:spPr>
          <a:xfrm>
            <a:off x="4916865" y="847980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9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4607424" y="832658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12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5186532" y="826168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509133" y="8680491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3942052" y="871699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11</a:t>
            </a:r>
            <a:endParaRPr lang="en-US" sz="600" b="1" dirty="0">
              <a:solidFill>
                <a:schemeClr val="bg1"/>
              </a:solidFill>
            </a:endParaRPr>
          </a:p>
        </p:txBody>
      </p:sp>
      <p:cxnSp>
        <p:nvCxnSpPr>
          <p:cNvPr id="181" name="Straight Arrow Connector 180"/>
          <p:cNvCxnSpPr/>
          <p:nvPr/>
        </p:nvCxnSpPr>
        <p:spPr>
          <a:xfrm flipV="1">
            <a:off x="4122621" y="8783648"/>
            <a:ext cx="121826" cy="25682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4905087" y="870463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10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86" name="Straight Arrow Connector 185"/>
          <p:cNvCxnSpPr/>
          <p:nvPr/>
        </p:nvCxnSpPr>
        <p:spPr>
          <a:xfrm>
            <a:off x="5079879" y="8807210"/>
            <a:ext cx="130319" cy="19896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9" name="TextBox 188"/>
          <p:cNvSpPr txBox="1"/>
          <p:nvPr/>
        </p:nvSpPr>
        <p:spPr>
          <a:xfrm>
            <a:off x="5445160" y="8602411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8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631363" y="865340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14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91" name="Straight Arrow Connector 190"/>
          <p:cNvCxnSpPr/>
          <p:nvPr/>
        </p:nvCxnSpPr>
        <p:spPr>
          <a:xfrm>
            <a:off x="5811727" y="8747142"/>
            <a:ext cx="101614" cy="3422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3" name="TextBox 192"/>
          <p:cNvSpPr txBox="1"/>
          <p:nvPr/>
        </p:nvSpPr>
        <p:spPr>
          <a:xfrm>
            <a:off x="5725231" y="8312682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03730"/>
            <a:ext cx="1013041" cy="6409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035" y="5363355"/>
            <a:ext cx="2411041" cy="925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028" y="6295520"/>
            <a:ext cx="2417967" cy="1451167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5937139" y="6077458"/>
            <a:ext cx="977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Male </a:t>
            </a:r>
            <a:r>
              <a:rPr lang="en-US" sz="1000" dirty="0" smtClean="0">
                <a:solidFill>
                  <a:schemeClr val="bg1"/>
                </a:solidFill>
              </a:rPr>
              <a:t>Herring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940949" y="7518133"/>
            <a:ext cx="9778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Male </a:t>
            </a:r>
            <a:r>
              <a:rPr lang="en-US" sz="1000" dirty="0" smtClean="0">
                <a:solidFill>
                  <a:schemeClr val="bg1"/>
                </a:solidFill>
              </a:rPr>
              <a:t>Herring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078153" y="5835460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6096872" y="680660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27" name="Straight Connector 126"/>
          <p:cNvCxnSpPr/>
          <p:nvPr/>
        </p:nvCxnSpPr>
        <p:spPr>
          <a:xfrm>
            <a:off x="994833" y="7106708"/>
            <a:ext cx="5291" cy="644527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flipV="1">
            <a:off x="0" y="7106708"/>
            <a:ext cx="1005417" cy="53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743534" y="7137737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23318" y="721363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000000"/>
                </a:solidFill>
              </a:rPr>
              <a:t>8</a:t>
            </a:r>
            <a:endParaRPr lang="en-US" sz="600" b="1" dirty="0">
              <a:solidFill>
                <a:srgbClr val="00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92142" y="710020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0" y="744253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16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542912" y="754879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10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-37488" y="7258536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11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09374" y="7452828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rgbClr val="FFFFFF"/>
                </a:solidFill>
              </a:rPr>
              <a:t>14</a:t>
            </a:r>
            <a:endParaRPr lang="en-US" sz="600" dirty="0">
              <a:solidFill>
                <a:srgbClr val="FFFFFF"/>
              </a:solidFill>
            </a:endParaRPr>
          </a:p>
        </p:txBody>
      </p:sp>
      <p:cxnSp>
        <p:nvCxnSpPr>
          <p:cNvPr id="144" name="Straight Arrow Connector 143"/>
          <p:cNvCxnSpPr/>
          <p:nvPr/>
        </p:nvCxnSpPr>
        <p:spPr>
          <a:xfrm flipV="1">
            <a:off x="848932" y="7451100"/>
            <a:ext cx="46174" cy="57976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H="1" flipV="1">
            <a:off x="555431" y="7594127"/>
            <a:ext cx="77236" cy="44422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flipV="1">
            <a:off x="134347" y="7346183"/>
            <a:ext cx="90827" cy="10688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0" y="4417146"/>
            <a:ext cx="865820" cy="512044"/>
          </a:xfrm>
          <a:prstGeom prst="rect">
            <a:avLst/>
          </a:prstGeom>
        </p:spPr>
      </p:pic>
      <p:sp>
        <p:nvSpPr>
          <p:cNvPr id="157" name="TextBox 156"/>
          <p:cNvSpPr txBox="1"/>
          <p:nvPr/>
        </p:nvSpPr>
        <p:spPr>
          <a:xfrm>
            <a:off x="-4605" y="4751222"/>
            <a:ext cx="83764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 </a:t>
            </a:r>
            <a:r>
              <a:rPr lang="en-US" sz="800" dirty="0" smtClean="0">
                <a:solidFill>
                  <a:schemeClr val="bg1"/>
                </a:solidFill>
              </a:rPr>
              <a:t>Herring </a:t>
            </a:r>
            <a:r>
              <a:rPr lang="en-US" sz="800" dirty="0" smtClean="0">
                <a:solidFill>
                  <a:schemeClr val="bg1"/>
                </a:solidFill>
              </a:rPr>
              <a:t>ovary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65512" y="4444681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FFFF"/>
                </a:solidFill>
              </a:rPr>
              <a:t>17</a:t>
            </a:r>
            <a:endParaRPr lang="en-US" sz="800" b="1" dirty="0">
              <a:solidFill>
                <a:srgbClr val="FFFFFF"/>
              </a:solidFill>
            </a:endParaRPr>
          </a:p>
        </p:txBody>
      </p:sp>
      <p:cxnSp>
        <p:nvCxnSpPr>
          <p:cNvPr id="163" name="Straight Arrow Connector 162"/>
          <p:cNvCxnSpPr/>
          <p:nvPr/>
        </p:nvCxnSpPr>
        <p:spPr>
          <a:xfrm flipH="1">
            <a:off x="494074" y="4577747"/>
            <a:ext cx="147048" cy="49089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5519932" y="5785557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18</a:t>
            </a:r>
            <a:endParaRPr lang="en-US" sz="800" b="1" dirty="0"/>
          </a:p>
        </p:txBody>
      </p:sp>
      <p:sp>
        <p:nvSpPr>
          <p:cNvPr id="172" name="TextBox 171"/>
          <p:cNvSpPr txBox="1"/>
          <p:nvPr/>
        </p:nvSpPr>
        <p:spPr>
          <a:xfrm>
            <a:off x="4989772" y="6784643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18</a:t>
            </a:r>
            <a:endParaRPr lang="en-US" sz="800" b="1" dirty="0"/>
          </a:p>
        </p:txBody>
      </p:sp>
      <p:sp>
        <p:nvSpPr>
          <p:cNvPr id="173" name="TextBox 172"/>
          <p:cNvSpPr txBox="1"/>
          <p:nvPr/>
        </p:nvSpPr>
        <p:spPr>
          <a:xfrm>
            <a:off x="5185372" y="7248071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18</a:t>
            </a:r>
            <a:endParaRPr lang="en-US" sz="800" b="1" dirty="0"/>
          </a:p>
        </p:txBody>
      </p:sp>
      <p:sp>
        <p:nvSpPr>
          <p:cNvPr id="174" name="TextBox 173"/>
          <p:cNvSpPr txBox="1"/>
          <p:nvPr/>
        </p:nvSpPr>
        <p:spPr>
          <a:xfrm>
            <a:off x="5093452" y="5808363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11</a:t>
            </a:r>
            <a:endParaRPr lang="en-US" sz="800" b="1" dirty="0"/>
          </a:p>
        </p:txBody>
      </p:sp>
      <p:cxnSp>
        <p:nvCxnSpPr>
          <p:cNvPr id="182" name="Straight Arrow Connector 181"/>
          <p:cNvCxnSpPr/>
          <p:nvPr/>
        </p:nvCxnSpPr>
        <p:spPr>
          <a:xfrm>
            <a:off x="5296262" y="5964938"/>
            <a:ext cx="86458" cy="117383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5323612" y="6746974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11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184" name="Straight Arrow Connector 183"/>
          <p:cNvCxnSpPr/>
          <p:nvPr/>
        </p:nvCxnSpPr>
        <p:spPr>
          <a:xfrm>
            <a:off x="5528423" y="6884658"/>
            <a:ext cx="144937" cy="58514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7" name="TextBox 186"/>
          <p:cNvSpPr txBox="1"/>
          <p:nvPr/>
        </p:nvSpPr>
        <p:spPr>
          <a:xfrm>
            <a:off x="3473949" y="892696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16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188" name="Straight Connector 187"/>
          <p:cNvCxnSpPr/>
          <p:nvPr/>
        </p:nvCxnSpPr>
        <p:spPr>
          <a:xfrm>
            <a:off x="865087" y="4417280"/>
            <a:ext cx="9083" cy="516195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0" y="4418317"/>
            <a:ext cx="874290" cy="3564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5917756" y="7111035"/>
            <a:ext cx="2886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10</a:t>
            </a:r>
            <a:endParaRPr lang="en-US" sz="800" b="1" dirty="0">
              <a:solidFill>
                <a:schemeClr val="bg1"/>
              </a:solidFill>
            </a:endParaRPr>
          </a:p>
        </p:txBody>
      </p:sp>
      <p:cxnSp>
        <p:nvCxnSpPr>
          <p:cNvPr id="199" name="Straight Arrow Connector 198"/>
          <p:cNvCxnSpPr/>
          <p:nvPr/>
        </p:nvCxnSpPr>
        <p:spPr>
          <a:xfrm flipH="1" flipV="1">
            <a:off x="5903994" y="7049562"/>
            <a:ext cx="115006" cy="123185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0" name="TextBox 199"/>
          <p:cNvSpPr txBox="1"/>
          <p:nvPr/>
        </p:nvSpPr>
        <p:spPr>
          <a:xfrm>
            <a:off x="1640645" y="6169447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11</a:t>
            </a:r>
            <a:endParaRPr lang="en-US" sz="600" b="1" dirty="0">
              <a:solidFill>
                <a:srgbClr val="FFFFFF"/>
              </a:solidFill>
            </a:endParaRPr>
          </a:p>
        </p:txBody>
      </p:sp>
      <p:cxnSp>
        <p:nvCxnSpPr>
          <p:cNvPr id="201" name="Straight Connector 200"/>
          <p:cNvCxnSpPr/>
          <p:nvPr/>
        </p:nvCxnSpPr>
        <p:spPr>
          <a:xfrm>
            <a:off x="3061525" y="7098035"/>
            <a:ext cx="5291" cy="644527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 flipV="1">
            <a:off x="2066692" y="7098035"/>
            <a:ext cx="1005417" cy="532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425" y="7105805"/>
            <a:ext cx="989911" cy="638098"/>
          </a:xfrm>
          <a:prstGeom prst="rect">
            <a:avLst/>
          </a:prstGeom>
        </p:spPr>
      </p:pic>
      <p:cxnSp>
        <p:nvCxnSpPr>
          <p:cNvPr id="203" name="Straight Connector 202"/>
          <p:cNvCxnSpPr/>
          <p:nvPr/>
        </p:nvCxnSpPr>
        <p:spPr>
          <a:xfrm>
            <a:off x="2074023" y="7101752"/>
            <a:ext cx="5291" cy="644527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2907422" y="720064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5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2889358" y="7455326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8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2471700" y="7578920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rgbClr val="FFFFFF"/>
                </a:solidFill>
              </a:rPr>
              <a:t>10</a:t>
            </a:r>
            <a:endParaRPr lang="en-US" sz="600" b="1" dirty="0">
              <a:solidFill>
                <a:srgbClr val="FFFFFF"/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2526087" y="7334983"/>
            <a:ext cx="22366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9</a:t>
            </a:r>
            <a:endParaRPr lang="en-US" sz="600" b="1" dirty="0"/>
          </a:p>
        </p:txBody>
      </p:sp>
      <p:sp>
        <p:nvSpPr>
          <p:cNvPr id="208" name="TextBox 207"/>
          <p:cNvSpPr txBox="1"/>
          <p:nvPr/>
        </p:nvSpPr>
        <p:spPr>
          <a:xfrm>
            <a:off x="2269373" y="7312653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/>
              <a:t>16</a:t>
            </a:r>
            <a:endParaRPr lang="en-US" sz="600" b="1" dirty="0"/>
          </a:p>
        </p:txBody>
      </p:sp>
      <p:sp>
        <p:nvSpPr>
          <p:cNvPr id="209" name="TextBox 208"/>
          <p:cNvSpPr txBox="1"/>
          <p:nvPr/>
        </p:nvSpPr>
        <p:spPr>
          <a:xfrm>
            <a:off x="2268351" y="7124115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</a:rPr>
              <a:t>13</a:t>
            </a:r>
            <a:endParaRPr lang="en-US" sz="600" b="1" dirty="0">
              <a:solidFill>
                <a:schemeClr val="bg1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2084083" y="7591882"/>
            <a:ext cx="26266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>
                <a:solidFill>
                  <a:schemeClr val="bg1"/>
                </a:solidFill>
              </a:rPr>
              <a:t>11</a:t>
            </a:r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211" name="Straight Arrow Connector 210"/>
          <p:cNvCxnSpPr/>
          <p:nvPr/>
        </p:nvCxnSpPr>
        <p:spPr>
          <a:xfrm flipV="1">
            <a:off x="2254246" y="7620546"/>
            <a:ext cx="46174" cy="57976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 flipV="1">
            <a:off x="2653816" y="7624173"/>
            <a:ext cx="90659" cy="36281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>
            <a:stCxn id="204" idx="0"/>
            <a:endCxn id="204" idx="0"/>
          </p:cNvCxnSpPr>
          <p:nvPr/>
        </p:nvCxnSpPr>
        <p:spPr>
          <a:xfrm>
            <a:off x="3019254" y="7200646"/>
            <a:ext cx="0" cy="0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 flipH="1" flipV="1">
            <a:off x="2970344" y="7193742"/>
            <a:ext cx="35109" cy="69808"/>
          </a:xfrm>
          <a:prstGeom prst="straightConnector1">
            <a:avLst/>
          </a:prstGeom>
          <a:ln w="6350" cmpd="sng">
            <a:solidFill>
              <a:srgbClr val="FFFFFF"/>
            </a:solidFill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4819373" y="5098106"/>
            <a:ext cx="1932266" cy="184666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600" dirty="0" smtClean="0"/>
              <a:t>Sabrina Cornish and Carol Wenzel.  2019</a:t>
            </a:r>
            <a:endParaRPr lang="en-US" sz="600" dirty="0"/>
          </a:p>
        </p:txBody>
      </p:sp>
      <p:pic>
        <p:nvPicPr>
          <p:cNvPr id="216" name="Picture 2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5915" y="5095237"/>
            <a:ext cx="524377" cy="1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6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35168</TotalTime>
  <Words>281</Words>
  <Application>Microsoft Macintosh PowerPoint</Application>
  <PresentationFormat>On-screen Show (4:3)</PresentationFormat>
  <Paragraphs>203</Paragraphs>
  <Slides>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BCIT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Sabrina Cornish</dc:creator>
  <cp:lastModifiedBy>e 17</cp:lastModifiedBy>
  <cp:revision>89</cp:revision>
  <cp:lastPrinted>2019-05-22T16:25:07Z</cp:lastPrinted>
  <dcterms:created xsi:type="dcterms:W3CDTF">2018-09-04T21:16:14Z</dcterms:created>
  <dcterms:modified xsi:type="dcterms:W3CDTF">2020-04-06T00:08:13Z</dcterms:modified>
</cp:coreProperties>
</file>