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6"/>
  </p:notesMasterIdLst>
  <p:sldIdLst>
    <p:sldId id="265" r:id="rId2"/>
    <p:sldId id="264" r:id="rId3"/>
    <p:sldId id="266" r:id="rId4"/>
    <p:sldId id="268" r:id="rId5"/>
  </p:sldIdLst>
  <p:sldSz cx="6858000" cy="9144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112" d="100"/>
          <a:sy n="112" d="100"/>
        </p:scale>
        <p:origin x="-480" y="2312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notesMaster" Target="notesMasters/notesMaster1.xml"/><Relationship Id="rId7" Type="http://schemas.openxmlformats.org/officeDocument/2006/relationships/printerSettings" Target="printerSettings/printerSettings1.bin"/><Relationship Id="rId8" Type="http://schemas.openxmlformats.org/officeDocument/2006/relationships/presProps" Target="presProps.xml"/><Relationship Id="rId9" Type="http://schemas.openxmlformats.org/officeDocument/2006/relationships/viewProps" Target="viewProps.xml"/><Relationship Id="rId10" Type="http://schemas.openxmlformats.org/officeDocument/2006/relationships/theme" Target="theme/theme1.xml"/><Relationship Id="rId1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7D6CE9-CA4D-4FAE-B498-2D087A676843}" type="datetimeFigureOut">
              <a:rPr lang="en-CA" smtClean="0"/>
              <a:t>21-01-06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71713" y="1143000"/>
            <a:ext cx="23145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772528-F224-4243-80E1-0EDF3E3B4DC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542135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840572"/>
            <a:ext cx="5829300" cy="1960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C4270-469C-4E40-95C6-75987BDBDD2B}" type="datetimeFigureOut">
              <a:rPr lang="en-CA" smtClean="0"/>
              <a:t>21-01-06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A15B0-945E-433D-A837-15ED2EFDE0E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096126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C4270-469C-4E40-95C6-75987BDBDD2B}" type="datetimeFigureOut">
              <a:rPr lang="en-CA" smtClean="0"/>
              <a:t>21-01-06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A15B0-945E-433D-A837-15ED2EFDE0E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092931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366189"/>
            <a:ext cx="1543050" cy="78020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366189"/>
            <a:ext cx="4514850" cy="78020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C4270-469C-4E40-95C6-75987BDBDD2B}" type="datetimeFigureOut">
              <a:rPr lang="en-CA" smtClean="0"/>
              <a:t>21-01-06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A15B0-945E-433D-A837-15ED2EFDE0E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932079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C4270-469C-4E40-95C6-75987BDBDD2B}" type="datetimeFigureOut">
              <a:rPr lang="en-CA" smtClean="0"/>
              <a:t>21-01-06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A15B0-945E-433D-A837-15ED2EFDE0E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552490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3875622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C4270-469C-4E40-95C6-75987BDBDD2B}" type="datetimeFigureOut">
              <a:rPr lang="en-CA" smtClean="0"/>
              <a:t>21-01-06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A15B0-945E-433D-A837-15ED2EFDE0E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325753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2133605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2133605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C4270-469C-4E40-95C6-75987BDBDD2B}" type="datetimeFigureOut">
              <a:rPr lang="en-CA" smtClean="0"/>
              <a:t>21-01-06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A15B0-945E-433D-A837-15ED2EFDE0E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251366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2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2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72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72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C4270-469C-4E40-95C6-75987BDBDD2B}" type="datetimeFigureOut">
              <a:rPr lang="en-CA" smtClean="0"/>
              <a:t>21-01-06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A15B0-945E-433D-A837-15ED2EFDE0E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633824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C4270-469C-4E40-95C6-75987BDBDD2B}" type="datetimeFigureOut">
              <a:rPr lang="en-CA" smtClean="0"/>
              <a:t>21-01-06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A15B0-945E-433D-A837-15ED2EFDE0E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272552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C4270-469C-4E40-95C6-75987BDBDD2B}" type="datetimeFigureOut">
              <a:rPr lang="en-CA" smtClean="0"/>
              <a:t>21-01-06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A15B0-945E-433D-A837-15ED2EFDE0E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182136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3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90" y="364071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3" y="1913471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C4270-469C-4E40-95C6-75987BDBDD2B}" type="datetimeFigureOut">
              <a:rPr lang="en-CA" smtClean="0"/>
              <a:t>21-01-06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A15B0-945E-433D-A837-15ED2EFDE0E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537977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6400801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7156452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C4270-469C-4E40-95C6-75987BDBDD2B}" type="datetimeFigureOut">
              <a:rPr lang="en-CA" smtClean="0"/>
              <a:t>21-01-06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A15B0-945E-433D-A837-15ED2EFDE0E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20954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2133605"/>
            <a:ext cx="61722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8475138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CC4270-469C-4E40-95C6-75987BDBDD2B}" type="datetimeFigureOut">
              <a:rPr lang="en-CA" smtClean="0"/>
              <a:t>21-01-06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8475138"/>
            <a:ext cx="21717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8475138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DA15B0-945E-433D-A837-15ED2EFDE0E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06484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microsoft.com/office/2007/relationships/hdphoto" Target="../media/hdphoto1.wdp"/><Relationship Id="rId5" Type="http://schemas.openxmlformats.org/officeDocument/2006/relationships/image" Target="../media/image3.jpeg"/><Relationship Id="rId6" Type="http://schemas.openxmlformats.org/officeDocument/2006/relationships/image" Target="../media/image4.jpg"/><Relationship Id="rId7" Type="http://schemas.openxmlformats.org/officeDocument/2006/relationships/image" Target="../media/image5.jpeg"/><Relationship Id="rId8" Type="http://schemas.openxmlformats.org/officeDocument/2006/relationships/image" Target="../media/image6.jpeg"/><Relationship Id="rId9" Type="http://schemas.openxmlformats.org/officeDocument/2006/relationships/image" Target="../media/image7.jpeg"/><Relationship Id="rId10" Type="http://schemas.openxmlformats.org/officeDocument/2006/relationships/image" Target="../media/image8.jpeg"/><Relationship Id="rId11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11" Type="http://schemas.microsoft.com/office/2007/relationships/hdphoto" Target="../media/hdphoto5.wdp"/><Relationship Id="rId12" Type="http://schemas.openxmlformats.org/officeDocument/2006/relationships/image" Target="../media/image15.png"/><Relationship Id="rId13" Type="http://schemas.microsoft.com/office/2007/relationships/hdphoto" Target="../media/hdphoto6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10.png"/><Relationship Id="rId4" Type="http://schemas.microsoft.com/office/2007/relationships/hdphoto" Target="../media/hdphoto2.wdp"/><Relationship Id="rId5" Type="http://schemas.openxmlformats.org/officeDocument/2006/relationships/image" Target="../media/image11.png"/><Relationship Id="rId6" Type="http://schemas.microsoft.com/office/2007/relationships/hdphoto" Target="../media/hdphoto3.wdp"/><Relationship Id="rId7" Type="http://schemas.openxmlformats.org/officeDocument/2006/relationships/image" Target="../media/image12.jpeg"/><Relationship Id="rId8" Type="http://schemas.openxmlformats.org/officeDocument/2006/relationships/image" Target="../media/image13.png"/><Relationship Id="rId9" Type="http://schemas.microsoft.com/office/2007/relationships/hdphoto" Target="../media/hdphoto4.wdp"/><Relationship Id="rId10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2.jpeg"/><Relationship Id="rId12" Type="http://schemas.openxmlformats.org/officeDocument/2006/relationships/image" Target="../media/image23.png"/><Relationship Id="rId13" Type="http://schemas.microsoft.com/office/2007/relationships/hdphoto" Target="../media/hdphoto9.wdp"/><Relationship Id="rId14" Type="http://schemas.openxmlformats.org/officeDocument/2006/relationships/image" Target="../media/image24.jpeg"/><Relationship Id="rId15" Type="http://schemas.openxmlformats.org/officeDocument/2006/relationships/image" Target="../media/image25.png"/><Relationship Id="rId16" Type="http://schemas.microsoft.com/office/2007/relationships/hdphoto" Target="../media/hdphoto10.wdp"/><Relationship Id="rId17" Type="http://schemas.openxmlformats.org/officeDocument/2006/relationships/image" Target="../media/image26.jpeg"/><Relationship Id="rId18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16.jpeg"/><Relationship Id="rId4" Type="http://schemas.openxmlformats.org/officeDocument/2006/relationships/image" Target="../media/image17.png"/><Relationship Id="rId5" Type="http://schemas.microsoft.com/office/2007/relationships/hdphoto" Target="../media/hdphoto7.wdp"/><Relationship Id="rId6" Type="http://schemas.openxmlformats.org/officeDocument/2006/relationships/image" Target="../media/image18.jpeg"/><Relationship Id="rId7" Type="http://schemas.openxmlformats.org/officeDocument/2006/relationships/image" Target="../media/image19.png"/><Relationship Id="rId8" Type="http://schemas.microsoft.com/office/2007/relationships/hdphoto" Target="../media/hdphoto8.wdp"/><Relationship Id="rId9" Type="http://schemas.openxmlformats.org/officeDocument/2006/relationships/image" Target="../media/image20.jpeg"/><Relationship Id="rId10" Type="http://schemas.openxmlformats.org/officeDocument/2006/relationships/image" Target="../media/image21.jpe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4" Type="http://schemas.openxmlformats.org/officeDocument/2006/relationships/image" Target="../media/image1.png"/><Relationship Id="rId5" Type="http://schemas.openxmlformats.org/officeDocument/2006/relationships/image" Target="../media/image29.jpg"/><Relationship Id="rId6" Type="http://schemas.openxmlformats.org/officeDocument/2006/relationships/image" Target="../media/image30.jpg"/><Relationship Id="rId7" Type="http://schemas.openxmlformats.org/officeDocument/2006/relationships/image" Target="../media/image31.jpg"/><Relationship Id="rId8" Type="http://schemas.openxmlformats.org/officeDocument/2006/relationships/image" Target="../media/image32.jpg"/><Relationship Id="rId9" Type="http://schemas.openxmlformats.org/officeDocument/2006/relationships/image" Target="../media/image33.jpg"/><Relationship Id="rId10" Type="http://schemas.openxmlformats.org/officeDocument/2006/relationships/image" Target="../media/image34.jpg"/><Relationship Id="rId11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4779414" y="696425"/>
            <a:ext cx="1407629" cy="151669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300" dirty="0">
                <a:cs typeface="Times New Roman"/>
              </a:rPr>
              <a:t>Cell wall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300" dirty="0">
                <a:cs typeface="Times New Roman"/>
              </a:rPr>
              <a:t>Nucleus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300" dirty="0">
                <a:cs typeface="Times New Roman"/>
              </a:rPr>
              <a:t>Vacuole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300" dirty="0">
                <a:cs typeface="Times New Roman"/>
              </a:rPr>
              <a:t>Chloroplast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300" dirty="0">
                <a:cs typeface="Times New Roman"/>
              </a:rPr>
              <a:t>Chromoplast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300" dirty="0">
                <a:cs typeface="Times New Roman"/>
              </a:rPr>
              <a:t>Amyloplast</a:t>
            </a:r>
          </a:p>
        </p:txBody>
      </p:sp>
      <p:sp>
        <p:nvSpPr>
          <p:cNvPr id="149" name="TextBox 148"/>
          <p:cNvSpPr txBox="1"/>
          <p:nvPr/>
        </p:nvSpPr>
        <p:spPr>
          <a:xfrm>
            <a:off x="4724400" y="237914"/>
            <a:ext cx="15084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+mj-lt"/>
                <a:cs typeface="Times New Roman"/>
              </a:rPr>
              <a:t>Organelles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DFFD9F85-9319-4D28-A98D-F7E5410566E8}"/>
              </a:ext>
            </a:extLst>
          </p:cNvPr>
          <p:cNvGrpSpPr/>
          <p:nvPr/>
        </p:nvGrpSpPr>
        <p:grpSpPr>
          <a:xfrm>
            <a:off x="5019085" y="2360751"/>
            <a:ext cx="1784915" cy="184723"/>
            <a:chOff x="4724400" y="4218920"/>
            <a:chExt cx="1784915" cy="184723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xmlns="" id="{C5B7952E-4D45-4FCE-907E-5A9EA7D20B53}"/>
                </a:ext>
              </a:extLst>
            </p:cNvPr>
            <p:cNvSpPr txBox="1"/>
            <p:nvPr/>
          </p:nvSpPr>
          <p:spPr>
            <a:xfrm>
              <a:off x="4724401" y="4218920"/>
              <a:ext cx="1784914" cy="184666"/>
            </a:xfrm>
            <a:prstGeom prst="rect">
              <a:avLst/>
            </a:prstGeom>
            <a:solidFill>
              <a:schemeClr val="bg1"/>
            </a:solidFill>
            <a:ln w="3175" cmpd="sng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600" dirty="0"/>
                <a:t>Horton Lai and Carol Wenzel.  2020</a:t>
              </a:r>
            </a:p>
          </p:txBody>
        </p:sp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xmlns="" id="{98D084E7-0F30-4BA9-9A01-74CA0873EAA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24400" y="4218920"/>
              <a:ext cx="524377" cy="184723"/>
            </a:xfrm>
            <a:prstGeom prst="rect">
              <a:avLst/>
            </a:prstGeom>
          </p:spPr>
        </p:pic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018E80EB-053A-45CE-B0DE-204B0AB3C507}"/>
              </a:ext>
            </a:extLst>
          </p:cNvPr>
          <p:cNvSpPr txBox="1"/>
          <p:nvPr/>
        </p:nvSpPr>
        <p:spPr>
          <a:xfrm>
            <a:off x="4207525" y="2360360"/>
            <a:ext cx="733192" cy="18490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none" lIns="90000" tIns="28800" rIns="90000" bIns="32400" rtlCol="0">
            <a:spAutoFit/>
          </a:bodyPr>
          <a:lstStyle/>
          <a:p>
            <a:pPr algn="ctr"/>
            <a:r>
              <a:rPr lang="en-CA" sz="800" dirty="0"/>
              <a:t>Bar = 100 </a:t>
            </a:r>
            <a:r>
              <a:rPr lang="el-GR" sz="800" dirty="0"/>
              <a:t>μ</a:t>
            </a:r>
            <a:r>
              <a:rPr lang="en-CA" sz="800" dirty="0"/>
              <a:t>m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xmlns="" id="{96630B59-6925-4A57-9EBE-584EC58C2CF8}"/>
              </a:ext>
            </a:extLst>
          </p:cNvPr>
          <p:cNvSpPr txBox="1"/>
          <p:nvPr/>
        </p:nvSpPr>
        <p:spPr>
          <a:xfrm>
            <a:off x="2728327" y="8869364"/>
            <a:ext cx="140134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000" dirty="0"/>
              <a:t>Progressive Plasmolysis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A4D8A635-192A-41A3-ADB1-BA024F921D44}"/>
              </a:ext>
            </a:extLst>
          </p:cNvPr>
          <p:cNvGrpSpPr/>
          <p:nvPr/>
        </p:nvGrpSpPr>
        <p:grpSpPr>
          <a:xfrm>
            <a:off x="-1" y="-600"/>
            <a:ext cx="4123307" cy="2457773"/>
            <a:chOff x="-1" y="-600"/>
            <a:chExt cx="4123307" cy="2457773"/>
          </a:xfrm>
        </p:grpSpPr>
        <p:pic>
          <p:nvPicPr>
            <p:cNvPr id="25" name="Picture 24" descr="A picture containing curtain, table&#10;&#10;Description automatically generated">
              <a:extLst>
                <a:ext uri="{FF2B5EF4-FFF2-40B4-BE49-F238E27FC236}">
                  <a16:creationId xmlns:a16="http://schemas.microsoft.com/office/drawing/2014/main" xmlns="" id="{93A22BD5-9795-46B3-AAAB-C1BCCC2E0E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2000" contrast="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10" r="36666" b="45755"/>
            <a:stretch/>
          </p:blipFill>
          <p:spPr>
            <a:xfrm>
              <a:off x="-1" y="-600"/>
              <a:ext cx="4123307" cy="2457773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xmlns="" id="{5D264A25-4600-4777-9890-8266F6E4DA71}"/>
                </a:ext>
              </a:extLst>
            </p:cNvPr>
            <p:cNvSpPr txBox="1"/>
            <p:nvPr/>
          </p:nvSpPr>
          <p:spPr>
            <a:xfrm>
              <a:off x="2096185" y="604775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4</a:t>
              </a:r>
            </a:p>
          </p:txBody>
        </p: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xmlns="" id="{6816FAFC-F3CF-48C7-9A2F-2BDAF1CF6B2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099032" y="810399"/>
              <a:ext cx="128760" cy="188221"/>
            </a:xfrm>
            <a:prstGeom prst="straightConnector1">
              <a:avLst/>
            </a:prstGeom>
            <a:ln w="63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xmlns="" id="{24661E7A-B132-4903-8B2C-0C550128F0F6}"/>
                </a:ext>
              </a:extLst>
            </p:cNvPr>
            <p:cNvCxnSpPr>
              <a:cxnSpLocks/>
            </p:cNvCxnSpPr>
            <p:nvPr/>
          </p:nvCxnSpPr>
          <p:spPr>
            <a:xfrm>
              <a:off x="2227792" y="810399"/>
              <a:ext cx="171787" cy="382962"/>
            </a:xfrm>
            <a:prstGeom prst="straightConnector1">
              <a:avLst/>
            </a:prstGeom>
            <a:ln w="63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xmlns="" id="{D49D07DA-6C8A-48B2-81A9-B6B64AE7803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158390" y="1609286"/>
              <a:ext cx="423010" cy="143314"/>
            </a:xfrm>
            <a:prstGeom prst="straightConnector1">
              <a:avLst/>
            </a:prstGeom>
            <a:ln w="63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xmlns="" id="{937C6B0F-BC1F-40C1-A0A8-3A6651CE331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158390" y="1738880"/>
              <a:ext cx="423010" cy="13720"/>
            </a:xfrm>
            <a:prstGeom prst="straightConnector1">
              <a:avLst/>
            </a:prstGeom>
            <a:ln w="63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xmlns="" id="{FFA25B8E-2FAC-4C03-9D05-A342CB16037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124201" y="1757254"/>
              <a:ext cx="457199" cy="72168"/>
            </a:xfrm>
            <a:prstGeom prst="straightConnector1">
              <a:avLst/>
            </a:prstGeom>
            <a:ln w="63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xmlns="" id="{65248FA0-807F-4ADC-A6C4-84666C35D6C3}"/>
                </a:ext>
              </a:extLst>
            </p:cNvPr>
            <p:cNvSpPr txBox="1"/>
            <p:nvPr/>
          </p:nvSpPr>
          <p:spPr>
            <a:xfrm>
              <a:off x="3499077" y="1616428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4</a:t>
              </a:r>
            </a:p>
          </p:txBody>
        </p:sp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xmlns="" id="{30ABBE0B-2F80-46E0-87D6-194F45C8A56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66340" y="600125"/>
              <a:ext cx="51569" cy="198908"/>
            </a:xfrm>
            <a:prstGeom prst="straightConnector1">
              <a:avLst/>
            </a:prstGeom>
            <a:ln w="63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Arrow Connector 66">
              <a:extLst>
                <a:ext uri="{FF2B5EF4-FFF2-40B4-BE49-F238E27FC236}">
                  <a16:creationId xmlns:a16="http://schemas.microsoft.com/office/drawing/2014/main" xmlns="" id="{336A9C28-E791-4267-A8DE-7EF07DBFB2FE}"/>
                </a:ext>
              </a:extLst>
            </p:cNvPr>
            <p:cNvCxnSpPr>
              <a:cxnSpLocks/>
            </p:cNvCxnSpPr>
            <p:nvPr/>
          </p:nvCxnSpPr>
          <p:spPr>
            <a:xfrm>
              <a:off x="916566" y="600125"/>
              <a:ext cx="65722" cy="281649"/>
            </a:xfrm>
            <a:prstGeom prst="straightConnector1">
              <a:avLst/>
            </a:prstGeom>
            <a:ln w="63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xmlns="" id="{AF5257A7-145E-4FD9-A1C2-891EF040C54F}"/>
                </a:ext>
              </a:extLst>
            </p:cNvPr>
            <p:cNvSpPr txBox="1"/>
            <p:nvPr/>
          </p:nvSpPr>
          <p:spPr>
            <a:xfrm>
              <a:off x="784959" y="382735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4</a:t>
              </a:r>
            </a:p>
          </p:txBody>
        </p:sp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xmlns="" id="{240FA0AA-77ED-4104-BAFF-289D623D236B}"/>
                </a:ext>
              </a:extLst>
            </p:cNvPr>
            <p:cNvCxnSpPr>
              <a:cxnSpLocks/>
            </p:cNvCxnSpPr>
            <p:nvPr/>
          </p:nvCxnSpPr>
          <p:spPr>
            <a:xfrm>
              <a:off x="1523427" y="2163741"/>
              <a:ext cx="234112" cy="90312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xmlns="" id="{2A17E4DF-0BEB-42AB-8860-33803DB19520}"/>
                </a:ext>
              </a:extLst>
            </p:cNvPr>
            <p:cNvSpPr txBox="1"/>
            <p:nvPr/>
          </p:nvSpPr>
          <p:spPr>
            <a:xfrm>
              <a:off x="1326228" y="2019379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1</a:t>
              </a:r>
            </a:p>
          </p:txBody>
        </p:sp>
        <p:cxnSp>
          <p:nvCxnSpPr>
            <p:cNvPr id="68" name="Straight Arrow Connector 67">
              <a:extLst>
                <a:ext uri="{FF2B5EF4-FFF2-40B4-BE49-F238E27FC236}">
                  <a16:creationId xmlns:a16="http://schemas.microsoft.com/office/drawing/2014/main" xmlns="" id="{A6AAE9B4-1A58-474D-A187-5A92816F082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910628" y="1001928"/>
              <a:ext cx="213573" cy="60227"/>
            </a:xfrm>
            <a:prstGeom prst="straightConnector1">
              <a:avLst/>
            </a:prstGeom>
            <a:ln w="63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xmlns="" id="{8CCD8697-E0A3-4912-8D46-3DC891A3BB49}"/>
                </a:ext>
              </a:extLst>
            </p:cNvPr>
            <p:cNvSpPr txBox="1"/>
            <p:nvPr/>
          </p:nvSpPr>
          <p:spPr>
            <a:xfrm>
              <a:off x="3040682" y="860120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1</a:t>
              </a: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xmlns="" id="{CFD476A0-0EF6-4A56-9B73-558E0DC9B274}"/>
                </a:ext>
              </a:extLst>
            </p:cNvPr>
            <p:cNvCxnSpPr/>
            <p:nvPr/>
          </p:nvCxnSpPr>
          <p:spPr>
            <a:xfrm>
              <a:off x="1871238" y="2352576"/>
              <a:ext cx="216000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13B15315-0939-46B8-90B0-BD00DDCEAE89}"/>
              </a:ext>
            </a:extLst>
          </p:cNvPr>
          <p:cNvGrpSpPr/>
          <p:nvPr/>
        </p:nvGrpSpPr>
        <p:grpSpPr>
          <a:xfrm>
            <a:off x="3490796" y="4815298"/>
            <a:ext cx="3367203" cy="1869615"/>
            <a:chOff x="3490796" y="4815298"/>
            <a:chExt cx="3367203" cy="1869615"/>
          </a:xfrm>
        </p:grpSpPr>
        <p:pic>
          <p:nvPicPr>
            <p:cNvPr id="23" name="Picture 22" descr="A picture containing outdoor, sitting, street, sidewalk&#10;&#10;Description automatically generated">
              <a:extLst>
                <a:ext uri="{FF2B5EF4-FFF2-40B4-BE49-F238E27FC236}">
                  <a16:creationId xmlns:a16="http://schemas.microsoft.com/office/drawing/2014/main" xmlns="" id="{D8E0BFD5-4A4D-4F9E-AB62-FBF535D34A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024"/>
            <a:stretch/>
          </p:blipFill>
          <p:spPr>
            <a:xfrm>
              <a:off x="3490796" y="4815298"/>
              <a:ext cx="3367203" cy="1868188"/>
            </a:xfrm>
            <a:prstGeom prst="rect">
              <a:avLst/>
            </a:prstGeom>
          </p:spPr>
        </p:pic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xmlns="" id="{F02E251C-D78F-4224-864E-2FBA02F52FEE}"/>
                </a:ext>
              </a:extLst>
            </p:cNvPr>
            <p:cNvSpPr txBox="1"/>
            <p:nvPr/>
          </p:nvSpPr>
          <p:spPr>
            <a:xfrm>
              <a:off x="3490796" y="6438692"/>
              <a:ext cx="1165704" cy="246221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CA" sz="1000" dirty="0"/>
                <a:t>Turgid – Red onion</a:t>
              </a:r>
            </a:p>
          </p:txBody>
        </p:sp>
        <p:cxnSp>
          <p:nvCxnSpPr>
            <p:cNvPr id="135" name="Straight Arrow Connector 134">
              <a:extLst>
                <a:ext uri="{FF2B5EF4-FFF2-40B4-BE49-F238E27FC236}">
                  <a16:creationId xmlns:a16="http://schemas.microsoft.com/office/drawing/2014/main" xmlns="" id="{7BDCD380-6F9A-4BFB-BA3D-7595B8E9F3A1}"/>
                </a:ext>
              </a:extLst>
            </p:cNvPr>
            <p:cNvCxnSpPr>
              <a:cxnSpLocks/>
            </p:cNvCxnSpPr>
            <p:nvPr/>
          </p:nvCxnSpPr>
          <p:spPr>
            <a:xfrm>
              <a:off x="4724400" y="5943600"/>
              <a:ext cx="82052" cy="169337"/>
            </a:xfrm>
            <a:prstGeom prst="straightConnector1">
              <a:avLst/>
            </a:prstGeom>
            <a:ln w="63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xmlns="" id="{919BDB2E-CC8E-4B1D-AC42-0F1DB431DE16}"/>
                </a:ext>
              </a:extLst>
            </p:cNvPr>
            <p:cNvSpPr txBox="1"/>
            <p:nvPr/>
          </p:nvSpPr>
          <p:spPr>
            <a:xfrm>
              <a:off x="4557087" y="5718762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1</a:t>
              </a:r>
            </a:p>
          </p:txBody>
        </p:sp>
        <p:cxnSp>
          <p:nvCxnSpPr>
            <p:cNvPr id="141" name="Straight Arrow Connector 140">
              <a:extLst>
                <a:ext uri="{FF2B5EF4-FFF2-40B4-BE49-F238E27FC236}">
                  <a16:creationId xmlns:a16="http://schemas.microsoft.com/office/drawing/2014/main" xmlns="" id="{25419B65-3DE2-48AA-A954-E9DADB766A4C}"/>
                </a:ext>
              </a:extLst>
            </p:cNvPr>
            <p:cNvCxnSpPr>
              <a:cxnSpLocks/>
            </p:cNvCxnSpPr>
            <p:nvPr/>
          </p:nvCxnSpPr>
          <p:spPr>
            <a:xfrm>
              <a:off x="5924730" y="6024983"/>
              <a:ext cx="82052" cy="169337"/>
            </a:xfrm>
            <a:prstGeom prst="straightConnector1">
              <a:avLst/>
            </a:prstGeom>
            <a:ln w="63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xmlns="" id="{53C05D6F-9F7D-4F1A-99C2-08550830DA9D}"/>
                </a:ext>
              </a:extLst>
            </p:cNvPr>
            <p:cNvSpPr txBox="1"/>
            <p:nvPr/>
          </p:nvSpPr>
          <p:spPr>
            <a:xfrm>
              <a:off x="5771733" y="5817271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1</a:t>
              </a:r>
            </a:p>
          </p:txBody>
        </p:sp>
        <p:sp>
          <p:nvSpPr>
            <p:cNvPr id="150" name="TextBox 149">
              <a:extLst>
                <a:ext uri="{FF2B5EF4-FFF2-40B4-BE49-F238E27FC236}">
                  <a16:creationId xmlns:a16="http://schemas.microsoft.com/office/drawing/2014/main" xmlns="" id="{BB511AF5-ED9D-48E9-8CCB-4C8DD26784D9}"/>
                </a:ext>
              </a:extLst>
            </p:cNvPr>
            <p:cNvSpPr txBox="1"/>
            <p:nvPr/>
          </p:nvSpPr>
          <p:spPr>
            <a:xfrm>
              <a:off x="5233984" y="6064496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3</a:t>
              </a:r>
            </a:p>
          </p:txBody>
        </p:sp>
        <p:sp>
          <p:nvSpPr>
            <p:cNvPr id="151" name="TextBox 150">
              <a:extLst>
                <a:ext uri="{FF2B5EF4-FFF2-40B4-BE49-F238E27FC236}">
                  <a16:creationId xmlns:a16="http://schemas.microsoft.com/office/drawing/2014/main" xmlns="" id="{E8D4643C-24F3-4584-A3D0-AA5FD71EC504}"/>
                </a:ext>
              </a:extLst>
            </p:cNvPr>
            <p:cNvSpPr txBox="1"/>
            <p:nvPr/>
          </p:nvSpPr>
          <p:spPr>
            <a:xfrm>
              <a:off x="5277361" y="5372792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3</a:t>
              </a:r>
            </a:p>
          </p:txBody>
        </p:sp>
        <p:sp>
          <p:nvSpPr>
            <p:cNvPr id="152" name="TextBox 151">
              <a:extLst>
                <a:ext uri="{FF2B5EF4-FFF2-40B4-BE49-F238E27FC236}">
                  <a16:creationId xmlns:a16="http://schemas.microsoft.com/office/drawing/2014/main" xmlns="" id="{4B29BB25-BD19-49D7-8D51-2DC64E191393}"/>
                </a:ext>
              </a:extLst>
            </p:cNvPr>
            <p:cNvSpPr txBox="1"/>
            <p:nvPr/>
          </p:nvSpPr>
          <p:spPr>
            <a:xfrm>
              <a:off x="4211793" y="5181600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3</a:t>
              </a:r>
            </a:p>
          </p:txBody>
        </p:sp>
        <p:sp>
          <p:nvSpPr>
            <p:cNvPr id="153" name="TextBox 152">
              <a:extLst>
                <a:ext uri="{FF2B5EF4-FFF2-40B4-BE49-F238E27FC236}">
                  <a16:creationId xmlns:a16="http://schemas.microsoft.com/office/drawing/2014/main" xmlns="" id="{431F7DE1-72A6-4FAF-BE42-0EA8A1487253}"/>
                </a:ext>
              </a:extLst>
            </p:cNvPr>
            <p:cNvSpPr txBox="1"/>
            <p:nvPr/>
          </p:nvSpPr>
          <p:spPr>
            <a:xfrm>
              <a:off x="4539400" y="4926731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2</a:t>
              </a:r>
            </a:p>
          </p:txBody>
        </p:sp>
        <p:sp>
          <p:nvSpPr>
            <p:cNvPr id="154" name="TextBox 153">
              <a:extLst>
                <a:ext uri="{FF2B5EF4-FFF2-40B4-BE49-F238E27FC236}">
                  <a16:creationId xmlns:a16="http://schemas.microsoft.com/office/drawing/2014/main" xmlns="" id="{09D6CE6E-D976-4196-BAB4-A5003168227E}"/>
                </a:ext>
              </a:extLst>
            </p:cNvPr>
            <p:cNvSpPr txBox="1"/>
            <p:nvPr/>
          </p:nvSpPr>
          <p:spPr>
            <a:xfrm>
              <a:off x="4574121" y="6190869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2</a:t>
              </a:r>
            </a:p>
          </p:txBody>
        </p:sp>
        <p:cxnSp>
          <p:nvCxnSpPr>
            <p:cNvPr id="155" name="Straight Arrow Connector 154">
              <a:extLst>
                <a:ext uri="{FF2B5EF4-FFF2-40B4-BE49-F238E27FC236}">
                  <a16:creationId xmlns:a16="http://schemas.microsoft.com/office/drawing/2014/main" xmlns="" id="{26894D10-EF09-445E-9331-DFB3FF94035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461647" y="6326118"/>
              <a:ext cx="190880" cy="0"/>
            </a:xfrm>
            <a:prstGeom prst="straightConnector1">
              <a:avLst/>
            </a:prstGeom>
            <a:ln w="63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xmlns="" id="{CA73DADE-982E-43BF-9CE0-24178DFD94DB}"/>
                </a:ext>
              </a:extLst>
            </p:cNvPr>
            <p:cNvCxnSpPr/>
            <p:nvPr/>
          </p:nvCxnSpPr>
          <p:spPr>
            <a:xfrm>
              <a:off x="5651999" y="6588606"/>
              <a:ext cx="111600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49ABC8A8-F32F-4162-AF63-3C58421C8407}"/>
              </a:ext>
            </a:extLst>
          </p:cNvPr>
          <p:cNvGrpSpPr/>
          <p:nvPr/>
        </p:nvGrpSpPr>
        <p:grpSpPr>
          <a:xfrm>
            <a:off x="-1" y="6826790"/>
            <a:ext cx="1963674" cy="2022856"/>
            <a:chOff x="-1" y="6826790"/>
            <a:chExt cx="1963674" cy="2022856"/>
          </a:xfrm>
        </p:grpSpPr>
        <p:pic>
          <p:nvPicPr>
            <p:cNvPr id="31" name="Picture 30" descr="A close up of a piece of paper&#10;&#10;Description automatically generated">
              <a:extLst>
                <a:ext uri="{FF2B5EF4-FFF2-40B4-BE49-F238E27FC236}">
                  <a16:creationId xmlns:a16="http://schemas.microsoft.com/office/drawing/2014/main" xmlns="" id="{A5852A71-982F-423E-8C4A-19B71AB65E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236" t="59224" r="22634" b="15874"/>
            <a:stretch/>
          </p:blipFill>
          <p:spPr>
            <a:xfrm>
              <a:off x="0" y="6826790"/>
              <a:ext cx="1963673" cy="2022856"/>
            </a:xfrm>
            <a:prstGeom prst="rect">
              <a:avLst/>
            </a:prstGeom>
          </p:spPr>
        </p:pic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xmlns="" id="{157FDBBD-B3FA-40B4-B304-68A09FB5156D}"/>
                </a:ext>
              </a:extLst>
            </p:cNvPr>
            <p:cNvSpPr txBox="1"/>
            <p:nvPr/>
          </p:nvSpPr>
          <p:spPr>
            <a:xfrm>
              <a:off x="-1" y="8602942"/>
              <a:ext cx="829073" cy="246221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CA" sz="1000" dirty="0" err="1"/>
                <a:t>Plasmolyzed</a:t>
              </a:r>
              <a:endParaRPr lang="en-CA" sz="1000" baseline="-25000" dirty="0"/>
            </a:p>
          </p:txBody>
        </p:sp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xmlns="" id="{75E0251B-D117-478C-87AF-2F304A7FF0D2}"/>
                </a:ext>
              </a:extLst>
            </p:cNvPr>
            <p:cNvSpPr txBox="1"/>
            <p:nvPr/>
          </p:nvSpPr>
          <p:spPr>
            <a:xfrm>
              <a:off x="906677" y="7584400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3</a:t>
              </a:r>
            </a:p>
          </p:txBody>
        </p:sp>
        <p:cxnSp>
          <p:nvCxnSpPr>
            <p:cNvPr id="169" name="Straight Arrow Connector 168">
              <a:extLst>
                <a:ext uri="{FF2B5EF4-FFF2-40B4-BE49-F238E27FC236}">
                  <a16:creationId xmlns:a16="http://schemas.microsoft.com/office/drawing/2014/main" xmlns="" id="{D2D33558-BF03-45AD-9B6E-1A82FC0511A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33725" y="8196271"/>
              <a:ext cx="180810" cy="185729"/>
            </a:xfrm>
            <a:prstGeom prst="straightConnector1">
              <a:avLst/>
            </a:prstGeom>
            <a:ln w="63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0" name="TextBox 169">
              <a:extLst>
                <a:ext uri="{FF2B5EF4-FFF2-40B4-BE49-F238E27FC236}">
                  <a16:creationId xmlns:a16="http://schemas.microsoft.com/office/drawing/2014/main" xmlns="" id="{21BA39AB-65E6-42D0-8E5E-BA6671F554EB}"/>
                </a:ext>
              </a:extLst>
            </p:cNvPr>
            <p:cNvSpPr txBox="1"/>
            <p:nvPr/>
          </p:nvSpPr>
          <p:spPr>
            <a:xfrm>
              <a:off x="342011" y="8003932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1</a:t>
              </a:r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xmlns="" id="{963625F8-E16E-4BA2-AF3B-343348B40DF3}"/>
                </a:ext>
              </a:extLst>
            </p:cNvPr>
            <p:cNvCxnSpPr/>
            <p:nvPr/>
          </p:nvCxnSpPr>
          <p:spPr>
            <a:xfrm>
              <a:off x="971238" y="8751974"/>
              <a:ext cx="90000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D31C47DA-F1A9-4E63-893D-A463BF2700A8}"/>
              </a:ext>
            </a:extLst>
          </p:cNvPr>
          <p:cNvGrpSpPr/>
          <p:nvPr/>
        </p:nvGrpSpPr>
        <p:grpSpPr>
          <a:xfrm>
            <a:off x="2092765" y="6821911"/>
            <a:ext cx="2250635" cy="2027097"/>
            <a:chOff x="2092765" y="6821911"/>
            <a:chExt cx="2250635" cy="2027097"/>
          </a:xfrm>
        </p:grpSpPr>
        <p:pic>
          <p:nvPicPr>
            <p:cNvPr id="119" name="Picture 118" descr="A close up of a piece of paper&#10;&#10;Description automatically generated">
              <a:extLst>
                <a:ext uri="{FF2B5EF4-FFF2-40B4-BE49-F238E27FC236}">
                  <a16:creationId xmlns:a16="http://schemas.microsoft.com/office/drawing/2014/main" xmlns="" id="{5C94417C-335E-45ED-A221-13C8160FB0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79" t="36372" r="74073" b="38703"/>
            <a:stretch/>
          </p:blipFill>
          <p:spPr>
            <a:xfrm>
              <a:off x="2096185" y="6821911"/>
              <a:ext cx="2247215" cy="2024826"/>
            </a:xfrm>
            <a:prstGeom prst="rect">
              <a:avLst/>
            </a:prstGeom>
          </p:spPr>
        </p:pic>
        <p:sp>
          <p:nvSpPr>
            <p:cNvPr id="146" name="TextBox 145">
              <a:extLst>
                <a:ext uri="{FF2B5EF4-FFF2-40B4-BE49-F238E27FC236}">
                  <a16:creationId xmlns:a16="http://schemas.microsoft.com/office/drawing/2014/main" xmlns="" id="{8C169551-A5E8-48EE-B50A-A2FDBB879379}"/>
                </a:ext>
              </a:extLst>
            </p:cNvPr>
            <p:cNvSpPr txBox="1"/>
            <p:nvPr/>
          </p:nvSpPr>
          <p:spPr>
            <a:xfrm>
              <a:off x="2092765" y="8602787"/>
              <a:ext cx="829073" cy="246221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CA" sz="1000" dirty="0" err="1"/>
                <a:t>Plasmolyzed</a:t>
              </a:r>
              <a:endParaRPr lang="en-CA" sz="1000" baseline="-25000" dirty="0"/>
            </a:p>
          </p:txBody>
        </p:sp>
        <p:sp>
          <p:nvSpPr>
            <p:cNvPr id="171" name="TextBox 170">
              <a:extLst>
                <a:ext uri="{FF2B5EF4-FFF2-40B4-BE49-F238E27FC236}">
                  <a16:creationId xmlns:a16="http://schemas.microsoft.com/office/drawing/2014/main" xmlns="" id="{B1BB2149-1A2D-49C5-821C-A01DA44E2B87}"/>
                </a:ext>
              </a:extLst>
            </p:cNvPr>
            <p:cNvSpPr txBox="1"/>
            <p:nvPr/>
          </p:nvSpPr>
          <p:spPr>
            <a:xfrm>
              <a:off x="3490796" y="7445900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3</a:t>
              </a:r>
            </a:p>
          </p:txBody>
        </p:sp>
        <p:cxnSp>
          <p:nvCxnSpPr>
            <p:cNvPr id="172" name="Straight Arrow Connector 171">
              <a:extLst>
                <a:ext uri="{FF2B5EF4-FFF2-40B4-BE49-F238E27FC236}">
                  <a16:creationId xmlns:a16="http://schemas.microsoft.com/office/drawing/2014/main" xmlns="" id="{CBE0692E-46D1-42B7-8FEA-B15D40FCEF4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645816" y="7754103"/>
              <a:ext cx="111828" cy="170697"/>
            </a:xfrm>
            <a:prstGeom prst="straightConnector1">
              <a:avLst/>
            </a:prstGeom>
            <a:ln w="63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3" name="TextBox 172">
              <a:extLst>
                <a:ext uri="{FF2B5EF4-FFF2-40B4-BE49-F238E27FC236}">
                  <a16:creationId xmlns:a16="http://schemas.microsoft.com/office/drawing/2014/main" xmlns="" id="{EDA4003E-9533-42DB-8952-30BFDFEB3BD6}"/>
                </a:ext>
              </a:extLst>
            </p:cNvPr>
            <p:cNvSpPr txBox="1"/>
            <p:nvPr/>
          </p:nvSpPr>
          <p:spPr>
            <a:xfrm>
              <a:off x="2667941" y="7848295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1</a:t>
              </a:r>
            </a:p>
          </p:txBody>
        </p:sp>
        <p:sp>
          <p:nvSpPr>
            <p:cNvPr id="175" name="TextBox 174">
              <a:extLst>
                <a:ext uri="{FF2B5EF4-FFF2-40B4-BE49-F238E27FC236}">
                  <a16:creationId xmlns:a16="http://schemas.microsoft.com/office/drawing/2014/main" xmlns="" id="{39DC3D4D-56C9-4DB9-9491-698530927FAE}"/>
                </a:ext>
              </a:extLst>
            </p:cNvPr>
            <p:cNvSpPr txBox="1"/>
            <p:nvPr/>
          </p:nvSpPr>
          <p:spPr>
            <a:xfrm>
              <a:off x="3134946" y="7633897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2</a:t>
              </a: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xmlns="" id="{8D520535-5F7D-481C-B4EE-462DA82FD5F1}"/>
                </a:ext>
              </a:extLst>
            </p:cNvPr>
            <p:cNvCxnSpPr/>
            <p:nvPr/>
          </p:nvCxnSpPr>
          <p:spPr>
            <a:xfrm>
              <a:off x="3347994" y="8756737"/>
              <a:ext cx="90000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1F942ED1-4FA5-42A0-9378-93C3F99780DB}"/>
              </a:ext>
            </a:extLst>
          </p:cNvPr>
          <p:cNvGrpSpPr/>
          <p:nvPr/>
        </p:nvGrpSpPr>
        <p:grpSpPr>
          <a:xfrm>
            <a:off x="4474665" y="6816035"/>
            <a:ext cx="2383336" cy="2030702"/>
            <a:chOff x="4474665" y="6816035"/>
            <a:chExt cx="2383336" cy="2030702"/>
          </a:xfrm>
        </p:grpSpPr>
        <p:pic>
          <p:nvPicPr>
            <p:cNvPr id="51" name="Picture 50" descr="A picture containing food&#10;&#10;Description automatically generated">
              <a:extLst>
                <a:ext uri="{FF2B5EF4-FFF2-40B4-BE49-F238E27FC236}">
                  <a16:creationId xmlns:a16="http://schemas.microsoft.com/office/drawing/2014/main" xmlns="" id="{11049DB1-214A-4691-A1CE-B5B7C9A1AF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13" t="5107" r="24972" b="14858"/>
            <a:stretch/>
          </p:blipFill>
          <p:spPr>
            <a:xfrm>
              <a:off x="4475912" y="6816035"/>
              <a:ext cx="2382089" cy="2030702"/>
            </a:xfrm>
            <a:prstGeom prst="rect">
              <a:avLst/>
            </a:prstGeom>
          </p:spPr>
        </p:pic>
        <p:sp>
          <p:nvSpPr>
            <p:cNvPr id="132" name="TextBox 131">
              <a:extLst>
                <a:ext uri="{FF2B5EF4-FFF2-40B4-BE49-F238E27FC236}">
                  <a16:creationId xmlns:a16="http://schemas.microsoft.com/office/drawing/2014/main" xmlns="" id="{20C6DEEC-A33C-422D-BD9A-0434CCB998A5}"/>
                </a:ext>
              </a:extLst>
            </p:cNvPr>
            <p:cNvSpPr txBox="1"/>
            <p:nvPr/>
          </p:nvSpPr>
          <p:spPr>
            <a:xfrm>
              <a:off x="4474665" y="8599207"/>
              <a:ext cx="829073" cy="246221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CA" sz="1000" dirty="0" err="1"/>
                <a:t>Plasmolyzed</a:t>
              </a:r>
              <a:endParaRPr lang="en-CA" sz="1000" baseline="-25000" dirty="0"/>
            </a:p>
          </p:txBody>
        </p:sp>
        <p:sp>
          <p:nvSpPr>
            <p:cNvPr id="176" name="TextBox 175">
              <a:extLst>
                <a:ext uri="{FF2B5EF4-FFF2-40B4-BE49-F238E27FC236}">
                  <a16:creationId xmlns:a16="http://schemas.microsoft.com/office/drawing/2014/main" xmlns="" id="{17657696-D202-4EF4-BDD3-675682F566D5}"/>
                </a:ext>
              </a:extLst>
            </p:cNvPr>
            <p:cNvSpPr txBox="1"/>
            <p:nvPr/>
          </p:nvSpPr>
          <p:spPr>
            <a:xfrm>
              <a:off x="5455685" y="7640075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3</a:t>
              </a:r>
            </a:p>
          </p:txBody>
        </p:sp>
        <p:cxnSp>
          <p:nvCxnSpPr>
            <p:cNvPr id="177" name="Straight Arrow Connector 176">
              <a:extLst>
                <a:ext uri="{FF2B5EF4-FFF2-40B4-BE49-F238E27FC236}">
                  <a16:creationId xmlns:a16="http://schemas.microsoft.com/office/drawing/2014/main" xmlns="" id="{0913B2B4-D5C8-4A2D-BA7F-8546DF3854D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137626" y="7179273"/>
              <a:ext cx="111828" cy="170697"/>
            </a:xfrm>
            <a:prstGeom prst="straightConnector1">
              <a:avLst/>
            </a:prstGeom>
            <a:ln w="63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8" name="TextBox 177">
              <a:extLst>
                <a:ext uri="{FF2B5EF4-FFF2-40B4-BE49-F238E27FC236}">
                  <a16:creationId xmlns:a16="http://schemas.microsoft.com/office/drawing/2014/main" xmlns="" id="{C037F948-651A-4391-80B7-8F1853239869}"/>
                </a:ext>
              </a:extLst>
            </p:cNvPr>
            <p:cNvSpPr txBox="1"/>
            <p:nvPr/>
          </p:nvSpPr>
          <p:spPr>
            <a:xfrm>
              <a:off x="6159751" y="7273465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1</a:t>
              </a:r>
            </a:p>
          </p:txBody>
        </p: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xmlns="" id="{4A4AB660-8418-46D3-AB0C-9E8321AFCB73}"/>
                </a:ext>
              </a:extLst>
            </p:cNvPr>
            <p:cNvCxnSpPr/>
            <p:nvPr/>
          </p:nvCxnSpPr>
          <p:spPr>
            <a:xfrm>
              <a:off x="5643000" y="8756737"/>
              <a:ext cx="111600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83176573-4C67-4151-91ED-08C3C9987F3E}"/>
              </a:ext>
            </a:extLst>
          </p:cNvPr>
          <p:cNvGrpSpPr/>
          <p:nvPr/>
        </p:nvGrpSpPr>
        <p:grpSpPr>
          <a:xfrm>
            <a:off x="-1" y="4815298"/>
            <a:ext cx="3357944" cy="1859224"/>
            <a:chOff x="-1" y="4815298"/>
            <a:chExt cx="3357944" cy="1859224"/>
          </a:xfrm>
        </p:grpSpPr>
        <p:pic>
          <p:nvPicPr>
            <p:cNvPr id="26" name="Picture 25" descr="A picture containing rain, hydrant&#10;&#10;Description automatically generated">
              <a:extLst>
                <a:ext uri="{FF2B5EF4-FFF2-40B4-BE49-F238E27FC236}">
                  <a16:creationId xmlns:a16="http://schemas.microsoft.com/office/drawing/2014/main" xmlns="" id="{028A5C3D-65B9-4E87-8EB6-97C6C6E0AB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593" b="19583"/>
            <a:stretch/>
          </p:blipFill>
          <p:spPr>
            <a:xfrm>
              <a:off x="0" y="4815298"/>
              <a:ext cx="3357943" cy="1859224"/>
            </a:xfrm>
            <a:prstGeom prst="rect">
              <a:avLst/>
            </a:prstGeom>
          </p:spPr>
        </p:pic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xmlns="" id="{EADFD870-D6E6-4E3A-8A24-A766BCBD26F4}"/>
                </a:ext>
              </a:extLst>
            </p:cNvPr>
            <p:cNvSpPr txBox="1"/>
            <p:nvPr/>
          </p:nvSpPr>
          <p:spPr>
            <a:xfrm>
              <a:off x="-1" y="6428301"/>
              <a:ext cx="1165704" cy="246221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CA" sz="1000" dirty="0"/>
                <a:t>Turgid – Red onion</a:t>
              </a:r>
            </a:p>
          </p:txBody>
        </p:sp>
        <p:cxnSp>
          <p:nvCxnSpPr>
            <p:cNvPr id="143" name="Straight Arrow Connector 142">
              <a:extLst>
                <a:ext uri="{FF2B5EF4-FFF2-40B4-BE49-F238E27FC236}">
                  <a16:creationId xmlns:a16="http://schemas.microsoft.com/office/drawing/2014/main" xmlns="" id="{C34D73F5-C82D-4269-9C72-A4A163D7EA22}"/>
                </a:ext>
              </a:extLst>
            </p:cNvPr>
            <p:cNvCxnSpPr>
              <a:cxnSpLocks/>
            </p:cNvCxnSpPr>
            <p:nvPr/>
          </p:nvCxnSpPr>
          <p:spPr>
            <a:xfrm>
              <a:off x="1939934" y="5297033"/>
              <a:ext cx="1" cy="178283"/>
            </a:xfrm>
            <a:prstGeom prst="straightConnector1">
              <a:avLst/>
            </a:prstGeom>
            <a:ln w="63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xmlns="" id="{60D1A574-9A5F-418A-9557-3C9B41E47335}"/>
                </a:ext>
              </a:extLst>
            </p:cNvPr>
            <p:cNvSpPr txBox="1"/>
            <p:nvPr/>
          </p:nvSpPr>
          <p:spPr>
            <a:xfrm>
              <a:off x="1808327" y="5087895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1</a:t>
              </a:r>
            </a:p>
          </p:txBody>
        </p:sp>
        <p:sp>
          <p:nvSpPr>
            <p:cNvPr id="157" name="TextBox 156">
              <a:extLst>
                <a:ext uri="{FF2B5EF4-FFF2-40B4-BE49-F238E27FC236}">
                  <a16:creationId xmlns:a16="http://schemas.microsoft.com/office/drawing/2014/main" xmlns="" id="{BB298C2B-A9B0-48FC-8771-4932036B6640}"/>
                </a:ext>
              </a:extLst>
            </p:cNvPr>
            <p:cNvSpPr txBox="1"/>
            <p:nvPr/>
          </p:nvSpPr>
          <p:spPr>
            <a:xfrm>
              <a:off x="2286000" y="5172483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3</a:t>
              </a:r>
            </a:p>
          </p:txBody>
        </p:sp>
        <p:sp>
          <p:nvSpPr>
            <p:cNvPr id="158" name="TextBox 157">
              <a:extLst>
                <a:ext uri="{FF2B5EF4-FFF2-40B4-BE49-F238E27FC236}">
                  <a16:creationId xmlns:a16="http://schemas.microsoft.com/office/drawing/2014/main" xmlns="" id="{9413DD0D-6325-4C04-BB49-E9D48BAFF365}"/>
                </a:ext>
              </a:extLst>
            </p:cNvPr>
            <p:cNvSpPr txBox="1"/>
            <p:nvPr/>
          </p:nvSpPr>
          <p:spPr>
            <a:xfrm>
              <a:off x="2343374" y="5913870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3</a:t>
              </a:r>
            </a:p>
          </p:txBody>
        </p:sp>
        <p:sp>
          <p:nvSpPr>
            <p:cNvPr id="159" name="TextBox 158">
              <a:extLst>
                <a:ext uri="{FF2B5EF4-FFF2-40B4-BE49-F238E27FC236}">
                  <a16:creationId xmlns:a16="http://schemas.microsoft.com/office/drawing/2014/main" xmlns="" id="{7A5080FD-B21D-44CB-BD41-A14CFCA81A5E}"/>
                </a:ext>
              </a:extLst>
            </p:cNvPr>
            <p:cNvSpPr txBox="1"/>
            <p:nvPr/>
          </p:nvSpPr>
          <p:spPr>
            <a:xfrm>
              <a:off x="1627280" y="5770604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2</a:t>
              </a:r>
            </a:p>
          </p:txBody>
        </p:sp>
        <p:cxnSp>
          <p:nvCxnSpPr>
            <p:cNvPr id="160" name="Straight Arrow Connector 159">
              <a:extLst>
                <a:ext uri="{FF2B5EF4-FFF2-40B4-BE49-F238E27FC236}">
                  <a16:creationId xmlns:a16="http://schemas.microsoft.com/office/drawing/2014/main" xmlns="" id="{1F7CDE5F-B958-4890-8B43-DD8AC0DC126D}"/>
                </a:ext>
              </a:extLst>
            </p:cNvPr>
            <p:cNvCxnSpPr>
              <a:cxnSpLocks/>
            </p:cNvCxnSpPr>
            <p:nvPr/>
          </p:nvCxnSpPr>
          <p:spPr>
            <a:xfrm>
              <a:off x="1780755" y="5974393"/>
              <a:ext cx="82052" cy="169337"/>
            </a:xfrm>
            <a:prstGeom prst="straightConnector1">
              <a:avLst/>
            </a:prstGeom>
            <a:ln w="63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Straight Arrow Connector 160">
              <a:extLst>
                <a:ext uri="{FF2B5EF4-FFF2-40B4-BE49-F238E27FC236}">
                  <a16:creationId xmlns:a16="http://schemas.microsoft.com/office/drawing/2014/main" xmlns="" id="{FC5627F1-0F4C-430C-AAA8-F2F834515AD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984550" y="6307525"/>
              <a:ext cx="77102" cy="138716"/>
            </a:xfrm>
            <a:prstGeom prst="straightConnector1">
              <a:avLst/>
            </a:prstGeom>
            <a:ln w="63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2" name="TextBox 161">
              <a:extLst>
                <a:ext uri="{FF2B5EF4-FFF2-40B4-BE49-F238E27FC236}">
                  <a16:creationId xmlns:a16="http://schemas.microsoft.com/office/drawing/2014/main" xmlns="" id="{CB0FD520-D6DE-4F88-8D14-47F3401F8C0F}"/>
                </a:ext>
              </a:extLst>
            </p:cNvPr>
            <p:cNvSpPr txBox="1"/>
            <p:nvPr/>
          </p:nvSpPr>
          <p:spPr>
            <a:xfrm>
              <a:off x="1952910" y="6101544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2</a:t>
              </a:r>
            </a:p>
          </p:txBody>
        </p:sp>
        <p:cxnSp>
          <p:nvCxnSpPr>
            <p:cNvPr id="163" name="Straight Arrow Connector 162">
              <a:extLst>
                <a:ext uri="{FF2B5EF4-FFF2-40B4-BE49-F238E27FC236}">
                  <a16:creationId xmlns:a16="http://schemas.microsoft.com/office/drawing/2014/main" xmlns="" id="{155D7063-F547-4DAF-9DFE-598C1B947DC0}"/>
                </a:ext>
              </a:extLst>
            </p:cNvPr>
            <p:cNvCxnSpPr>
              <a:cxnSpLocks/>
            </p:cNvCxnSpPr>
            <p:nvPr/>
          </p:nvCxnSpPr>
          <p:spPr>
            <a:xfrm>
              <a:off x="1349338" y="5802308"/>
              <a:ext cx="84964" cy="173144"/>
            </a:xfrm>
            <a:prstGeom prst="straightConnector1">
              <a:avLst/>
            </a:prstGeom>
            <a:ln w="63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4" name="TextBox 163">
              <a:extLst>
                <a:ext uri="{FF2B5EF4-FFF2-40B4-BE49-F238E27FC236}">
                  <a16:creationId xmlns:a16="http://schemas.microsoft.com/office/drawing/2014/main" xmlns="" id="{C796521C-147B-4F95-8795-61061DE7D41D}"/>
                </a:ext>
              </a:extLst>
            </p:cNvPr>
            <p:cNvSpPr txBox="1"/>
            <p:nvPr/>
          </p:nvSpPr>
          <p:spPr>
            <a:xfrm>
              <a:off x="1194621" y="5601499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1</a:t>
              </a:r>
            </a:p>
          </p:txBody>
        </p:sp>
        <p:cxnSp>
          <p:nvCxnSpPr>
            <p:cNvPr id="95" name="Straight Arrow Connector 94">
              <a:extLst>
                <a:ext uri="{FF2B5EF4-FFF2-40B4-BE49-F238E27FC236}">
                  <a16:creationId xmlns:a16="http://schemas.microsoft.com/office/drawing/2014/main" xmlns="" id="{59F84F0B-96BD-434C-A360-CEB61B2A94B5}"/>
                </a:ext>
              </a:extLst>
            </p:cNvPr>
            <p:cNvCxnSpPr>
              <a:cxnSpLocks/>
            </p:cNvCxnSpPr>
            <p:nvPr/>
          </p:nvCxnSpPr>
          <p:spPr>
            <a:xfrm>
              <a:off x="717244" y="5585497"/>
              <a:ext cx="152678" cy="230385"/>
            </a:xfrm>
            <a:prstGeom prst="straightConnector1">
              <a:avLst/>
            </a:prstGeom>
            <a:ln w="63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xmlns="" id="{9E501C96-CBB8-409C-950A-3E7D124B92EA}"/>
                </a:ext>
              </a:extLst>
            </p:cNvPr>
            <p:cNvSpPr txBox="1"/>
            <p:nvPr/>
          </p:nvSpPr>
          <p:spPr>
            <a:xfrm>
              <a:off x="426138" y="5434605"/>
              <a:ext cx="582212" cy="184908"/>
            </a:xfrm>
            <a:prstGeom prst="rect">
              <a:avLst/>
            </a:prstGeom>
            <a:noFill/>
            <a:ln w="3175">
              <a:noFill/>
            </a:ln>
          </p:spPr>
          <p:txBody>
            <a:bodyPr wrap="none" tIns="28800" bIns="32400" rtlCol="0">
              <a:spAutoFit/>
            </a:bodyPr>
            <a:lstStyle/>
            <a:p>
              <a:pPr algn="ctr"/>
              <a:r>
                <a:rPr lang="en-CA" sz="800" dirty="0">
                  <a:effectLst>
                    <a:glow rad="127000">
                      <a:schemeClr val="bg1"/>
                    </a:glow>
                  </a:effectLst>
                </a:rPr>
                <a:t>Damaged</a:t>
              </a:r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xmlns="" id="{D43F719C-F596-4248-A527-EF07F23C4A46}"/>
                </a:ext>
              </a:extLst>
            </p:cNvPr>
            <p:cNvCxnSpPr/>
            <p:nvPr/>
          </p:nvCxnSpPr>
          <p:spPr>
            <a:xfrm>
              <a:off x="2989353" y="6588606"/>
              <a:ext cx="27720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8" name="Straight Arrow Connector 137">
              <a:extLst>
                <a:ext uri="{FF2B5EF4-FFF2-40B4-BE49-F238E27FC236}">
                  <a16:creationId xmlns:a16="http://schemas.microsoft.com/office/drawing/2014/main" xmlns="" id="{D4817148-281F-49E4-9AAB-52C2A2D3C4C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17538" y="5585497"/>
              <a:ext cx="99706" cy="196733"/>
            </a:xfrm>
            <a:prstGeom prst="straightConnector1">
              <a:avLst/>
            </a:prstGeom>
            <a:ln w="63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0" name="TextBox 99">
            <a:extLst>
              <a:ext uri="{FF2B5EF4-FFF2-40B4-BE49-F238E27FC236}">
                <a16:creationId xmlns:a16="http://schemas.microsoft.com/office/drawing/2014/main" xmlns="" id="{73719602-6BEB-46B7-B67F-4746C0D771AC}"/>
              </a:ext>
            </a:extLst>
          </p:cNvPr>
          <p:cNvSpPr txBox="1"/>
          <p:nvPr/>
        </p:nvSpPr>
        <p:spPr>
          <a:xfrm>
            <a:off x="6317465" y="0"/>
            <a:ext cx="5405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sz="1200" dirty="0"/>
              <a:t>1 of 4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20B75666-E601-48EE-8287-0E1BCAEFEFBB}"/>
              </a:ext>
            </a:extLst>
          </p:cNvPr>
          <p:cNvSpPr/>
          <p:nvPr/>
        </p:nvSpPr>
        <p:spPr>
          <a:xfrm>
            <a:off x="0" y="6821697"/>
            <a:ext cx="6858000" cy="232230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en-CA"/>
          </a:p>
        </p:txBody>
      </p:sp>
      <p:cxnSp>
        <p:nvCxnSpPr>
          <p:cNvPr id="133" name="Straight Arrow Connector 132">
            <a:extLst>
              <a:ext uri="{FF2B5EF4-FFF2-40B4-BE49-F238E27FC236}">
                <a16:creationId xmlns:a16="http://schemas.microsoft.com/office/drawing/2014/main" xmlns="" id="{F883DFEB-61CF-406B-86D8-5091897E4C9E}"/>
              </a:ext>
            </a:extLst>
          </p:cNvPr>
          <p:cNvCxnSpPr>
            <a:cxnSpLocks/>
          </p:cNvCxnSpPr>
          <p:nvPr/>
        </p:nvCxnSpPr>
        <p:spPr>
          <a:xfrm>
            <a:off x="1828260" y="7861399"/>
            <a:ext cx="450000" cy="0"/>
          </a:xfrm>
          <a:prstGeom prst="straightConnector1">
            <a:avLst/>
          </a:prstGeom>
          <a:ln w="76200" cmpd="sng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Arrow Connector 133">
            <a:extLst>
              <a:ext uri="{FF2B5EF4-FFF2-40B4-BE49-F238E27FC236}">
                <a16:creationId xmlns:a16="http://schemas.microsoft.com/office/drawing/2014/main" xmlns="" id="{2EFB363F-4ACE-4FD9-BAF0-77D000411938}"/>
              </a:ext>
            </a:extLst>
          </p:cNvPr>
          <p:cNvCxnSpPr>
            <a:cxnSpLocks/>
          </p:cNvCxnSpPr>
          <p:nvPr/>
        </p:nvCxnSpPr>
        <p:spPr>
          <a:xfrm>
            <a:off x="4207525" y="7858409"/>
            <a:ext cx="450000" cy="0"/>
          </a:xfrm>
          <a:prstGeom prst="straightConnector1">
            <a:avLst/>
          </a:prstGeom>
          <a:ln w="76200" cmpd="sng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BB7EF59B-03A0-4BEE-90DF-F2D12995F043}"/>
              </a:ext>
            </a:extLst>
          </p:cNvPr>
          <p:cNvGrpSpPr/>
          <p:nvPr/>
        </p:nvGrpSpPr>
        <p:grpSpPr>
          <a:xfrm>
            <a:off x="-4040" y="2591422"/>
            <a:ext cx="2518640" cy="2103452"/>
            <a:chOff x="-4040" y="2591422"/>
            <a:chExt cx="2518640" cy="2103452"/>
          </a:xfrm>
        </p:grpSpPr>
        <p:pic>
          <p:nvPicPr>
            <p:cNvPr id="19" name="Picture 18" descr="A close up of food&#10;&#10;Description automatically generated">
              <a:extLst>
                <a:ext uri="{FF2B5EF4-FFF2-40B4-BE49-F238E27FC236}">
                  <a16:creationId xmlns:a16="http://schemas.microsoft.com/office/drawing/2014/main" xmlns="" id="{4BC3A49A-ACFB-4026-ADC7-D028CBDB7C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40" t="4970" r="24843" b="17425"/>
            <a:stretch/>
          </p:blipFill>
          <p:spPr>
            <a:xfrm>
              <a:off x="0" y="2591422"/>
              <a:ext cx="2514600" cy="2096244"/>
            </a:xfrm>
            <a:prstGeom prst="rect">
              <a:avLst/>
            </a:prstGeom>
          </p:spPr>
        </p:pic>
        <p:cxnSp>
          <p:nvCxnSpPr>
            <p:cNvPr id="72" name="Straight Arrow Connector 71">
              <a:extLst>
                <a:ext uri="{FF2B5EF4-FFF2-40B4-BE49-F238E27FC236}">
                  <a16:creationId xmlns:a16="http://schemas.microsoft.com/office/drawing/2014/main" xmlns="" id="{AF366C27-8BA6-4564-A96B-B8D69A2A2DF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15070" y="3348146"/>
              <a:ext cx="491065" cy="36084"/>
            </a:xfrm>
            <a:prstGeom prst="straightConnector1">
              <a:avLst/>
            </a:prstGeom>
            <a:ln w="63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xmlns="" id="{B663CCA9-544D-4A3D-97E7-227D1519D0BD}"/>
                </a:ext>
              </a:extLst>
            </p:cNvPr>
            <p:cNvSpPr txBox="1"/>
            <p:nvPr/>
          </p:nvSpPr>
          <p:spPr>
            <a:xfrm>
              <a:off x="2133600" y="3191673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5</a:t>
              </a:r>
            </a:p>
          </p:txBody>
        </p:sp>
        <p:cxnSp>
          <p:nvCxnSpPr>
            <p:cNvPr id="74" name="Straight Arrow Connector 73">
              <a:extLst>
                <a:ext uri="{FF2B5EF4-FFF2-40B4-BE49-F238E27FC236}">
                  <a16:creationId xmlns:a16="http://schemas.microsoft.com/office/drawing/2014/main" xmlns="" id="{0F68AF11-5351-4554-8214-135FAC15898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800262" y="3352800"/>
              <a:ext cx="405873" cy="211293"/>
            </a:xfrm>
            <a:prstGeom prst="straightConnector1">
              <a:avLst/>
            </a:prstGeom>
            <a:ln w="63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Arrow Connector 77">
              <a:extLst>
                <a:ext uri="{FF2B5EF4-FFF2-40B4-BE49-F238E27FC236}">
                  <a16:creationId xmlns:a16="http://schemas.microsoft.com/office/drawing/2014/main" xmlns="" id="{92A8C5B8-760A-47A8-9048-99A29139A06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023923" y="3352800"/>
              <a:ext cx="182212" cy="370439"/>
            </a:xfrm>
            <a:prstGeom prst="straightConnector1">
              <a:avLst/>
            </a:prstGeom>
            <a:ln w="63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Arrow Connector 75">
              <a:extLst>
                <a:ext uri="{FF2B5EF4-FFF2-40B4-BE49-F238E27FC236}">
                  <a16:creationId xmlns:a16="http://schemas.microsoft.com/office/drawing/2014/main" xmlns="" id="{907F5C58-5C66-4D51-9BC6-FC007FCDEA9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05225" y="3574654"/>
              <a:ext cx="152604" cy="148585"/>
            </a:xfrm>
            <a:prstGeom prst="straightConnector1">
              <a:avLst/>
            </a:prstGeom>
            <a:ln w="63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xmlns="" id="{2283688E-6CB5-40A9-86C7-F09A3D1DD40C}"/>
                </a:ext>
              </a:extLst>
            </p:cNvPr>
            <p:cNvSpPr txBox="1"/>
            <p:nvPr/>
          </p:nvSpPr>
          <p:spPr>
            <a:xfrm>
              <a:off x="681527" y="3384230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1</a:t>
              </a:r>
            </a:p>
          </p:txBody>
        </p:sp>
        <p:cxnSp>
          <p:nvCxnSpPr>
            <p:cNvPr id="79" name="Straight Arrow Connector 78">
              <a:extLst>
                <a:ext uri="{FF2B5EF4-FFF2-40B4-BE49-F238E27FC236}">
                  <a16:creationId xmlns:a16="http://schemas.microsoft.com/office/drawing/2014/main" xmlns="" id="{7E9E15FE-276F-4531-90F2-C60EC367A88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115030" y="2983535"/>
              <a:ext cx="120974" cy="155691"/>
            </a:xfrm>
            <a:prstGeom prst="straightConnector1">
              <a:avLst/>
            </a:prstGeom>
            <a:ln w="63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xmlns="" id="{87940C5F-FEE0-4B7F-8C0A-3A05632399EC}"/>
                </a:ext>
              </a:extLst>
            </p:cNvPr>
            <p:cNvSpPr txBox="1"/>
            <p:nvPr/>
          </p:nvSpPr>
          <p:spPr>
            <a:xfrm>
              <a:off x="2133600" y="2775816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1</a:t>
              </a: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xmlns="" id="{EA5ABAD5-7E2E-4093-9A7D-2AD86C7E3401}"/>
                </a:ext>
              </a:extLst>
            </p:cNvPr>
            <p:cNvSpPr txBox="1"/>
            <p:nvPr/>
          </p:nvSpPr>
          <p:spPr>
            <a:xfrm>
              <a:off x="1345303" y="4219997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2</a:t>
              </a:r>
            </a:p>
          </p:txBody>
        </p:sp>
        <p:sp>
          <p:nvSpPr>
            <p:cNvPr id="88" name="Right Brace 87">
              <a:extLst>
                <a:ext uri="{FF2B5EF4-FFF2-40B4-BE49-F238E27FC236}">
                  <a16:creationId xmlns:a16="http://schemas.microsoft.com/office/drawing/2014/main" xmlns="" id="{BB6A4E73-9528-4685-8A3A-DF5320487AEE}"/>
                </a:ext>
              </a:extLst>
            </p:cNvPr>
            <p:cNvSpPr/>
            <p:nvPr/>
          </p:nvSpPr>
          <p:spPr>
            <a:xfrm rot="5400000">
              <a:off x="1386910" y="3856363"/>
              <a:ext cx="180000" cy="614039"/>
            </a:xfrm>
            <a:prstGeom prst="rightBrac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none" rtlCol="0" anchor="ctr"/>
            <a:lstStyle/>
            <a:p>
              <a:pPr algn="ctr"/>
              <a:endParaRPr lang="en-CA"/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xmlns="" id="{6AD82CAE-DEE3-43DD-A052-2D333D0524DC}"/>
                </a:ext>
              </a:extLst>
            </p:cNvPr>
            <p:cNvCxnSpPr/>
            <p:nvPr/>
          </p:nvCxnSpPr>
          <p:spPr>
            <a:xfrm>
              <a:off x="1236600" y="4587017"/>
              <a:ext cx="118800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xmlns="" id="{4B36C4F6-074A-4540-9BCA-C6405AAB42E9}"/>
                </a:ext>
              </a:extLst>
            </p:cNvPr>
            <p:cNvSpPr txBox="1"/>
            <p:nvPr/>
          </p:nvSpPr>
          <p:spPr>
            <a:xfrm>
              <a:off x="-4040" y="4448653"/>
              <a:ext cx="788999" cy="246221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CA" sz="1000" dirty="0"/>
                <a:t>Red pepper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6E8C41D9-EE51-4EFA-BEF9-9ACCBD31735F}"/>
              </a:ext>
            </a:extLst>
          </p:cNvPr>
          <p:cNvGrpSpPr/>
          <p:nvPr/>
        </p:nvGrpSpPr>
        <p:grpSpPr>
          <a:xfrm>
            <a:off x="2647453" y="2597026"/>
            <a:ext cx="2038846" cy="2085723"/>
            <a:chOff x="2647453" y="2597026"/>
            <a:chExt cx="2038846" cy="2085723"/>
          </a:xfrm>
        </p:grpSpPr>
        <p:pic>
          <p:nvPicPr>
            <p:cNvPr id="8" name="Picture 7" descr="A picture containing large, photo, cake, table&#10;&#10;Description automatically generated">
              <a:extLst>
                <a:ext uri="{FF2B5EF4-FFF2-40B4-BE49-F238E27FC236}">
                  <a16:creationId xmlns:a16="http://schemas.microsoft.com/office/drawing/2014/main" xmlns="" id="{9028F8E4-50DD-45AD-8FCA-03740BA5C8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195" t="1" r="39" b="44395"/>
            <a:stretch/>
          </p:blipFill>
          <p:spPr>
            <a:xfrm>
              <a:off x="2647453" y="2597026"/>
              <a:ext cx="2038846" cy="2085723"/>
            </a:xfrm>
            <a:prstGeom prst="rect">
              <a:avLst/>
            </a:prstGeom>
          </p:spPr>
        </p:pic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xmlns="" id="{CA601D2D-928A-4E65-AADA-FB37DD537014}"/>
                </a:ext>
              </a:extLst>
            </p:cNvPr>
            <p:cNvCxnSpPr/>
            <p:nvPr/>
          </p:nvCxnSpPr>
          <p:spPr>
            <a:xfrm>
              <a:off x="4180462" y="4580297"/>
              <a:ext cx="414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  <a:effectLst>
              <a:glow rad="38100">
                <a:schemeClr val="bg1"/>
              </a:glow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xmlns="" id="{637C72D4-2720-40FD-A26F-84010B03B900}"/>
                </a:ext>
              </a:extLst>
            </p:cNvPr>
            <p:cNvSpPr txBox="1"/>
            <p:nvPr/>
          </p:nvSpPr>
          <p:spPr>
            <a:xfrm>
              <a:off x="2649297" y="4434653"/>
              <a:ext cx="532518" cy="246221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CA" sz="1000" dirty="0"/>
                <a:t>Potato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3B6CA277-8014-4905-BF54-760AABA05AAB}"/>
              </a:ext>
            </a:extLst>
          </p:cNvPr>
          <p:cNvGrpSpPr/>
          <p:nvPr/>
        </p:nvGrpSpPr>
        <p:grpSpPr>
          <a:xfrm>
            <a:off x="4819152" y="2597507"/>
            <a:ext cx="2038847" cy="2087560"/>
            <a:chOff x="4819152" y="2597507"/>
            <a:chExt cx="2038847" cy="2087560"/>
          </a:xfrm>
        </p:grpSpPr>
        <p:pic>
          <p:nvPicPr>
            <p:cNvPr id="11" name="Picture 10" descr="A picture containing honeycomb&#10;&#10;Description automatically generated">
              <a:extLst>
                <a:ext uri="{FF2B5EF4-FFF2-40B4-BE49-F238E27FC236}">
                  <a16:creationId xmlns:a16="http://schemas.microsoft.com/office/drawing/2014/main" xmlns="" id="{F87F09E0-F309-4AE6-AE87-99E0ECA6CC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005" t="9923" r="49" b="10970"/>
            <a:stretch/>
          </p:blipFill>
          <p:spPr>
            <a:xfrm>
              <a:off x="4819152" y="2597507"/>
              <a:ext cx="2038847" cy="2087560"/>
            </a:xfrm>
            <a:prstGeom prst="rect">
              <a:avLst/>
            </a:prstGeom>
          </p:spPr>
        </p:pic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xmlns="" id="{C95B4AAD-C92C-4257-87CE-158A366761CD}"/>
                </a:ext>
              </a:extLst>
            </p:cNvPr>
            <p:cNvSpPr txBox="1"/>
            <p:nvPr/>
          </p:nvSpPr>
          <p:spPr>
            <a:xfrm>
              <a:off x="5698644" y="3724690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  <a:cs typeface="Times New Roman"/>
                </a:rPr>
                <a:t>6</a:t>
              </a:r>
            </a:p>
          </p:txBody>
        </p:sp>
        <p:cxnSp>
          <p:nvCxnSpPr>
            <p:cNvPr id="82" name="Straight Arrow Connector 81">
              <a:extLst>
                <a:ext uri="{FF2B5EF4-FFF2-40B4-BE49-F238E27FC236}">
                  <a16:creationId xmlns:a16="http://schemas.microsoft.com/office/drawing/2014/main" xmlns="" id="{AB441F4E-E3A6-4086-A7A9-9263AFDF930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515856" y="3122034"/>
              <a:ext cx="176441" cy="78366"/>
            </a:xfrm>
            <a:prstGeom prst="straightConnector1">
              <a:avLst/>
            </a:prstGeom>
            <a:ln w="6350" cmpd="sng">
              <a:solidFill>
                <a:schemeClr val="tx1"/>
              </a:solidFill>
              <a:headEnd type="none"/>
              <a:tailEnd type="triangle" w="sm" len="sm"/>
            </a:ln>
            <a:effectLst>
              <a:glow rad="38100">
                <a:schemeClr val="bg1"/>
              </a:glow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xmlns="" id="{1FFC91ED-ED73-4D8D-BFA9-FBAEC5421A56}"/>
                </a:ext>
              </a:extLst>
            </p:cNvPr>
            <p:cNvSpPr txBox="1"/>
            <p:nvPr/>
          </p:nvSpPr>
          <p:spPr>
            <a:xfrm>
              <a:off x="6340862" y="3093828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1</a:t>
              </a:r>
            </a:p>
          </p:txBody>
        </p:sp>
        <p:cxnSp>
          <p:nvCxnSpPr>
            <p:cNvPr id="92" name="Straight Arrow Connector 91">
              <a:extLst>
                <a:ext uri="{FF2B5EF4-FFF2-40B4-BE49-F238E27FC236}">
                  <a16:creationId xmlns:a16="http://schemas.microsoft.com/office/drawing/2014/main" xmlns="" id="{4439AD80-9EC4-462F-892F-67195185925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311349" y="2927015"/>
              <a:ext cx="175051" cy="120985"/>
            </a:xfrm>
            <a:prstGeom prst="straightConnector1">
              <a:avLst/>
            </a:prstGeom>
            <a:ln w="6350" cmpd="sng">
              <a:solidFill>
                <a:schemeClr val="tx1"/>
              </a:solidFill>
              <a:headEnd type="none"/>
              <a:tailEnd type="triangle" w="sm" len="sm"/>
            </a:ln>
            <a:effectLst>
              <a:glow rad="38100">
                <a:schemeClr val="bg1"/>
              </a:glow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xmlns="" id="{11B5559D-E971-435C-923D-2FBAB6B80A86}"/>
                </a:ext>
              </a:extLst>
            </p:cNvPr>
            <p:cNvSpPr txBox="1"/>
            <p:nvPr/>
          </p:nvSpPr>
          <p:spPr>
            <a:xfrm>
              <a:off x="5408968" y="2947652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1</a:t>
              </a:r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xmlns="" id="{73E74B68-6266-4EFA-8DC1-CE28F8F18F07}"/>
                </a:ext>
              </a:extLst>
            </p:cNvPr>
            <p:cNvSpPr txBox="1"/>
            <p:nvPr/>
          </p:nvSpPr>
          <p:spPr>
            <a:xfrm>
              <a:off x="6085521" y="3934166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  <a:cs typeface="Times New Roman"/>
                </a:rPr>
                <a:t>6</a:t>
              </a:r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xmlns="" id="{D845B082-3C9B-4AA7-A1B2-0E3FFB06730F}"/>
                </a:ext>
              </a:extLst>
            </p:cNvPr>
            <p:cNvSpPr txBox="1"/>
            <p:nvPr/>
          </p:nvSpPr>
          <p:spPr>
            <a:xfrm>
              <a:off x="6006782" y="3621725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  <a:cs typeface="Times New Roman"/>
                </a:rPr>
                <a:t>6</a:t>
              </a:r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xmlns="" id="{F89A2ADF-DF97-4CD3-B70E-B9518EAD2886}"/>
                </a:ext>
              </a:extLst>
            </p:cNvPr>
            <p:cNvSpPr txBox="1"/>
            <p:nvPr/>
          </p:nvSpPr>
          <p:spPr>
            <a:xfrm>
              <a:off x="5686376" y="3412249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  <a:cs typeface="Times New Roman"/>
                </a:rPr>
                <a:t>6</a:t>
              </a: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xmlns="" id="{0FEAD47F-DA7A-4A62-90F1-AF5638086BCF}"/>
                </a:ext>
              </a:extLst>
            </p:cNvPr>
            <p:cNvCxnSpPr/>
            <p:nvPr/>
          </p:nvCxnSpPr>
          <p:spPr>
            <a:xfrm>
              <a:off x="5617540" y="4587017"/>
              <a:ext cx="1152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  <a:effectLst>
              <a:glow rad="38100">
                <a:schemeClr val="bg1"/>
              </a:glow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xmlns="" id="{0CA2D4BB-EC77-4A23-8ACA-61A66A01EBAB}"/>
                </a:ext>
              </a:extLst>
            </p:cNvPr>
            <p:cNvSpPr txBox="1"/>
            <p:nvPr/>
          </p:nvSpPr>
          <p:spPr>
            <a:xfrm>
              <a:off x="4819152" y="4436528"/>
              <a:ext cx="532518" cy="246221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CA" sz="1000" dirty="0"/>
                <a:t>Potato</a:t>
              </a:r>
            </a:p>
          </p:txBody>
        </p:sp>
      </p:grpSp>
      <p:sp>
        <p:nvSpPr>
          <p:cNvPr id="113" name="TextBox 112">
            <a:extLst>
              <a:ext uri="{FF2B5EF4-FFF2-40B4-BE49-F238E27FC236}">
                <a16:creationId xmlns:a16="http://schemas.microsoft.com/office/drawing/2014/main" xmlns="" id="{B663CCA9-544D-4A3D-97E7-227D1519D0BD}"/>
              </a:ext>
            </a:extLst>
          </p:cNvPr>
          <p:cNvSpPr txBox="1"/>
          <p:nvPr/>
        </p:nvSpPr>
        <p:spPr>
          <a:xfrm>
            <a:off x="1022498" y="2788862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effectLst>
                  <a:glow rad="127000">
                    <a:schemeClr val="bg1"/>
                  </a:glow>
                </a:effectLst>
                <a:cs typeface="Times New Roman"/>
              </a:rPr>
              <a:t>5</a:t>
            </a:r>
          </a:p>
        </p:txBody>
      </p:sp>
      <p:cxnSp>
        <p:nvCxnSpPr>
          <p:cNvPr id="114" name="Straight Arrow Connector 113">
            <a:extLst>
              <a:ext uri="{FF2B5EF4-FFF2-40B4-BE49-F238E27FC236}">
                <a16:creationId xmlns:a16="http://schemas.microsoft.com/office/drawing/2014/main" xmlns="" id="{AF366C27-8BA6-4564-A96B-B8D69A2A2DF0}"/>
              </a:ext>
            </a:extLst>
          </p:cNvPr>
          <p:cNvCxnSpPr>
            <a:cxnSpLocks/>
          </p:cNvCxnSpPr>
          <p:nvPr/>
        </p:nvCxnSpPr>
        <p:spPr>
          <a:xfrm flipH="1">
            <a:off x="802971" y="2945287"/>
            <a:ext cx="278122" cy="55967"/>
          </a:xfrm>
          <a:prstGeom prst="straightConnector1">
            <a:avLst/>
          </a:prstGeom>
          <a:ln w="6350" cmpd="sng">
            <a:solidFill>
              <a:schemeClr val="tx1"/>
            </a:solidFill>
            <a:headEnd type="none"/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Arrow Connector 116">
            <a:extLst>
              <a:ext uri="{FF2B5EF4-FFF2-40B4-BE49-F238E27FC236}">
                <a16:creationId xmlns:a16="http://schemas.microsoft.com/office/drawing/2014/main" xmlns="" id="{AF366C27-8BA6-4564-A96B-B8D69A2A2DF0}"/>
              </a:ext>
            </a:extLst>
          </p:cNvPr>
          <p:cNvCxnSpPr>
            <a:cxnSpLocks/>
          </p:cNvCxnSpPr>
          <p:nvPr/>
        </p:nvCxnSpPr>
        <p:spPr>
          <a:xfrm flipH="1">
            <a:off x="871116" y="2953428"/>
            <a:ext cx="201834" cy="131884"/>
          </a:xfrm>
          <a:prstGeom prst="straightConnector1">
            <a:avLst/>
          </a:prstGeom>
          <a:ln w="6350" cmpd="sng">
            <a:solidFill>
              <a:schemeClr val="tx1"/>
            </a:solidFill>
            <a:headEnd type="none"/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Arrow Connector 123">
            <a:extLst>
              <a:ext uri="{FF2B5EF4-FFF2-40B4-BE49-F238E27FC236}">
                <a16:creationId xmlns:a16="http://schemas.microsoft.com/office/drawing/2014/main" xmlns="" id="{AF366C27-8BA6-4564-A96B-B8D69A2A2DF0}"/>
              </a:ext>
            </a:extLst>
          </p:cNvPr>
          <p:cNvCxnSpPr>
            <a:cxnSpLocks/>
          </p:cNvCxnSpPr>
          <p:nvPr/>
        </p:nvCxnSpPr>
        <p:spPr>
          <a:xfrm flipH="1" flipV="1">
            <a:off x="700464" y="2927219"/>
            <a:ext cx="356204" cy="17228"/>
          </a:xfrm>
          <a:prstGeom prst="straightConnector1">
            <a:avLst/>
          </a:prstGeom>
          <a:ln w="6350" cmpd="sng">
            <a:solidFill>
              <a:schemeClr val="tx1"/>
            </a:solidFill>
            <a:headEnd type="none"/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83489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4420960" y="682656"/>
            <a:ext cx="2309094" cy="140718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200" dirty="0">
                <a:cs typeface="Times New Roman"/>
              </a:rPr>
              <a:t>Parenchyma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200" dirty="0">
                <a:cs typeface="Times New Roman"/>
              </a:rPr>
              <a:t>Collenchyma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200" dirty="0">
                <a:cs typeface="Times New Roman"/>
              </a:rPr>
              <a:t>Chlorenchyma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200" dirty="0">
                <a:cs typeface="Times New Roman"/>
              </a:rPr>
              <a:t>Sclerenchyma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200" dirty="0">
                <a:cs typeface="Times New Roman"/>
              </a:rPr>
              <a:t>Xylem sclerenchyma/fiber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200" dirty="0">
                <a:cs typeface="Times New Roman"/>
              </a:rPr>
              <a:t>Phloem sclerenchyma/fiber</a:t>
            </a:r>
          </a:p>
        </p:txBody>
      </p:sp>
      <p:sp>
        <p:nvSpPr>
          <p:cNvPr id="149" name="TextBox 148"/>
          <p:cNvSpPr txBox="1"/>
          <p:nvPr/>
        </p:nvSpPr>
        <p:spPr>
          <a:xfrm>
            <a:off x="4887910" y="241647"/>
            <a:ext cx="14242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+mj-lt"/>
                <a:cs typeface="Times New Roman"/>
              </a:rPr>
              <a:t>Cell Types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xmlns="" id="{B8E0F31A-FE75-421A-929F-6856F73DBF65}"/>
              </a:ext>
            </a:extLst>
          </p:cNvPr>
          <p:cNvGrpSpPr/>
          <p:nvPr/>
        </p:nvGrpSpPr>
        <p:grpSpPr>
          <a:xfrm>
            <a:off x="5019086" y="2517217"/>
            <a:ext cx="1784914" cy="184723"/>
            <a:chOff x="4724400" y="4218920"/>
            <a:chExt cx="1784914" cy="184723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xmlns="" id="{12B56026-FEA6-4448-94BA-C836A0E9DCAB}"/>
                </a:ext>
              </a:extLst>
            </p:cNvPr>
            <p:cNvSpPr txBox="1"/>
            <p:nvPr/>
          </p:nvSpPr>
          <p:spPr>
            <a:xfrm>
              <a:off x="4724400" y="4218920"/>
              <a:ext cx="1784914" cy="184666"/>
            </a:xfrm>
            <a:prstGeom prst="rect">
              <a:avLst/>
            </a:prstGeom>
            <a:solidFill>
              <a:schemeClr val="bg1"/>
            </a:solidFill>
            <a:ln w="3175" cmpd="sng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600" dirty="0"/>
                <a:t>Horton Lai and Carol Wenzel.  2020</a:t>
              </a:r>
            </a:p>
          </p:txBody>
        </p: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xmlns="" id="{241F209D-3AB8-4D66-914A-9D2DCBB437C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24400" y="4218920"/>
              <a:ext cx="524377" cy="184723"/>
            </a:xfrm>
            <a:prstGeom prst="rect">
              <a:avLst/>
            </a:prstGeom>
          </p:spPr>
        </p:pic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2C16A635-CA7F-462A-BD6C-3A7BF491F2F4}"/>
              </a:ext>
            </a:extLst>
          </p:cNvPr>
          <p:cNvSpPr txBox="1"/>
          <p:nvPr/>
        </p:nvSpPr>
        <p:spPr>
          <a:xfrm>
            <a:off x="4343400" y="2517217"/>
            <a:ext cx="624136" cy="18490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none" lIns="36000" tIns="28800" rIns="36000" bIns="32400" rtlCol="0">
            <a:spAutoFit/>
          </a:bodyPr>
          <a:lstStyle/>
          <a:p>
            <a:pPr algn="ctr"/>
            <a:r>
              <a:rPr lang="en-CA" sz="800" dirty="0"/>
              <a:t>Bar = 100 </a:t>
            </a:r>
            <a:r>
              <a:rPr lang="el-GR" sz="800" dirty="0"/>
              <a:t>μ</a:t>
            </a:r>
            <a:r>
              <a:rPr lang="en-CA" sz="800" dirty="0"/>
              <a:t>m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94ACBAE7-ABC6-45EA-BF5C-952B032BF312}"/>
              </a:ext>
            </a:extLst>
          </p:cNvPr>
          <p:cNvGrpSpPr/>
          <p:nvPr/>
        </p:nvGrpSpPr>
        <p:grpSpPr>
          <a:xfrm>
            <a:off x="1" y="2387803"/>
            <a:ext cx="4297313" cy="3222985"/>
            <a:chOff x="1" y="2387803"/>
            <a:chExt cx="4297313" cy="3222985"/>
          </a:xfrm>
        </p:grpSpPr>
        <p:pic>
          <p:nvPicPr>
            <p:cNvPr id="21" name="Picture 20" descr="A close up of an object&#10;&#10;Description automatically generated">
              <a:extLst>
                <a:ext uri="{FF2B5EF4-FFF2-40B4-BE49-F238E27FC236}">
                  <a16:creationId xmlns:a16="http://schemas.microsoft.com/office/drawing/2014/main" xmlns="" id="{C47B6D34-F0BE-4884-9B34-695E6BC2CEC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2387803"/>
              <a:ext cx="4297313" cy="3222985"/>
            </a:xfrm>
            <a:prstGeom prst="rect">
              <a:avLst/>
            </a:prstGeom>
          </p:spPr>
        </p:pic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xmlns="" id="{59B42566-A30B-4CEC-B428-FDA4733B11BC}"/>
                </a:ext>
              </a:extLst>
            </p:cNvPr>
            <p:cNvSpPr txBox="1"/>
            <p:nvPr/>
          </p:nvSpPr>
          <p:spPr>
            <a:xfrm>
              <a:off x="3744566" y="3878379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3</a:t>
              </a: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xmlns="" id="{C6D6E1F4-3375-407D-84D5-9430CCAAA158}"/>
                </a:ext>
              </a:extLst>
            </p:cNvPr>
            <p:cNvSpPr txBox="1"/>
            <p:nvPr/>
          </p:nvSpPr>
          <p:spPr>
            <a:xfrm>
              <a:off x="326622" y="4118149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3</a:t>
              </a: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xmlns="" id="{94DD106B-7B4B-46A0-A4CA-4CB57A3A339B}"/>
                </a:ext>
              </a:extLst>
            </p:cNvPr>
            <p:cNvSpPr txBox="1"/>
            <p:nvPr/>
          </p:nvSpPr>
          <p:spPr>
            <a:xfrm>
              <a:off x="2034772" y="5045712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4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xmlns="" id="{B422BE61-1DA7-4DC9-971E-CE324135054F}"/>
                </a:ext>
              </a:extLst>
            </p:cNvPr>
            <p:cNvSpPr txBox="1"/>
            <p:nvPr/>
          </p:nvSpPr>
          <p:spPr>
            <a:xfrm>
              <a:off x="2436317" y="2846328"/>
              <a:ext cx="2760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1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xmlns="" id="{760BD652-A373-4DBF-84E8-FCFF30A93514}"/>
                </a:ext>
              </a:extLst>
            </p:cNvPr>
            <p:cNvSpPr txBox="1"/>
            <p:nvPr/>
          </p:nvSpPr>
          <p:spPr>
            <a:xfrm>
              <a:off x="1564649" y="2924649"/>
              <a:ext cx="2760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1</a:t>
              </a:r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xmlns="" id="{B42B5A0A-45F6-4F1A-8574-19DCEE7E0E66}"/>
                </a:ext>
              </a:extLst>
            </p:cNvPr>
            <p:cNvCxnSpPr/>
            <p:nvPr/>
          </p:nvCxnSpPr>
          <p:spPr>
            <a:xfrm>
              <a:off x="2770322" y="5513714"/>
              <a:ext cx="1440000" cy="0"/>
            </a:xfrm>
            <a:prstGeom prst="line">
              <a:avLst/>
            </a:prstGeom>
            <a:ln w="28575"/>
            <a:effectLst>
              <a:glow rad="38100">
                <a:schemeClr val="bg1"/>
              </a:glow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ABA7E8D8-D5A1-4F31-84A2-298B80841055}"/>
              </a:ext>
            </a:extLst>
          </p:cNvPr>
          <p:cNvGrpSpPr/>
          <p:nvPr/>
        </p:nvGrpSpPr>
        <p:grpSpPr>
          <a:xfrm>
            <a:off x="4420960" y="2756424"/>
            <a:ext cx="2437040" cy="2848453"/>
            <a:chOff x="4420960" y="2756424"/>
            <a:chExt cx="2437040" cy="2848453"/>
          </a:xfrm>
        </p:grpSpPr>
        <p:pic>
          <p:nvPicPr>
            <p:cNvPr id="23" name="Picture 22" descr="A picture containing weapon, honeycomb&#10;&#10;Description automatically generated">
              <a:extLst>
                <a:ext uri="{FF2B5EF4-FFF2-40B4-BE49-F238E27FC236}">
                  <a16:creationId xmlns:a16="http://schemas.microsoft.com/office/drawing/2014/main" xmlns="" id="{E65EA222-A39D-44C3-ABDB-E23C6CFED9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12" t="23040" r="8751" b="10203"/>
            <a:stretch/>
          </p:blipFill>
          <p:spPr>
            <a:xfrm>
              <a:off x="4420960" y="2756424"/>
              <a:ext cx="2437040" cy="2848453"/>
            </a:xfrm>
            <a:prstGeom prst="rect">
              <a:avLst/>
            </a:prstGeom>
          </p:spPr>
        </p:pic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xmlns="" id="{8FD3EE34-E316-4B6D-8399-75DC48F7D803}"/>
                </a:ext>
              </a:extLst>
            </p:cNvPr>
            <p:cNvSpPr txBox="1"/>
            <p:nvPr/>
          </p:nvSpPr>
          <p:spPr>
            <a:xfrm>
              <a:off x="5544705" y="4648200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4</a:t>
              </a:r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xmlns="" id="{CA3476A7-B0A8-4FE3-9319-4B7CCC26D4EA}"/>
                </a:ext>
              </a:extLst>
            </p:cNvPr>
            <p:cNvSpPr txBox="1"/>
            <p:nvPr/>
          </p:nvSpPr>
          <p:spPr>
            <a:xfrm>
              <a:off x="4705988" y="3913373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3</a:t>
              </a: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xmlns="" id="{342ADBD9-59D2-420C-B13B-DD5DB103F42B}"/>
                </a:ext>
              </a:extLst>
            </p:cNvPr>
            <p:cNvSpPr txBox="1"/>
            <p:nvPr/>
          </p:nvSpPr>
          <p:spPr>
            <a:xfrm>
              <a:off x="6446274" y="3927434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3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xmlns="" id="{A09DF3CC-86C3-4A69-8A76-E3CD7CA85C40}"/>
                </a:ext>
              </a:extLst>
            </p:cNvPr>
            <p:cNvSpPr txBox="1"/>
            <p:nvPr/>
          </p:nvSpPr>
          <p:spPr>
            <a:xfrm>
              <a:off x="5014694" y="3530619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3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xmlns="" id="{D11CCBA3-47EE-4FF2-B8DF-5CC7EE0AF36D}"/>
                </a:ext>
              </a:extLst>
            </p:cNvPr>
            <p:cNvSpPr txBox="1"/>
            <p:nvPr/>
          </p:nvSpPr>
          <p:spPr>
            <a:xfrm>
              <a:off x="6019800" y="3505200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3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xmlns="" id="{3252EF5C-43A3-440D-9CE1-C39062EC1FF2}"/>
                </a:ext>
              </a:extLst>
            </p:cNvPr>
            <p:cNvSpPr txBox="1"/>
            <p:nvPr/>
          </p:nvSpPr>
          <p:spPr>
            <a:xfrm>
              <a:off x="6034548" y="3806518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3</a:t>
              </a:r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xmlns="" id="{ADEC957E-E30F-40CB-B5E8-DD6E57577B31}"/>
                </a:ext>
              </a:extLst>
            </p:cNvPr>
            <p:cNvCxnSpPr/>
            <p:nvPr/>
          </p:nvCxnSpPr>
          <p:spPr>
            <a:xfrm>
              <a:off x="4863600" y="5513714"/>
              <a:ext cx="190800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1" name="TextBox 70">
            <a:extLst>
              <a:ext uri="{FF2B5EF4-FFF2-40B4-BE49-F238E27FC236}">
                <a16:creationId xmlns:a16="http://schemas.microsoft.com/office/drawing/2014/main" xmlns="" id="{84B657A1-5128-404B-BB3B-4481B3422F01}"/>
              </a:ext>
            </a:extLst>
          </p:cNvPr>
          <p:cNvSpPr txBox="1"/>
          <p:nvPr/>
        </p:nvSpPr>
        <p:spPr>
          <a:xfrm>
            <a:off x="6317465" y="0"/>
            <a:ext cx="5405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sz="1200" dirty="0"/>
              <a:t>2 of 4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xmlns="" id="{2DAC55E9-2162-4056-B343-EE9D76F333A1}"/>
              </a:ext>
            </a:extLst>
          </p:cNvPr>
          <p:cNvSpPr txBox="1"/>
          <p:nvPr/>
        </p:nvSpPr>
        <p:spPr>
          <a:xfrm>
            <a:off x="5092517" y="2153883"/>
            <a:ext cx="1002197" cy="215444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CA" sz="800" dirty="0"/>
              <a:t>Transverse sections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392D7CEF-E1C1-422C-BBA6-45BF4B4074A4}"/>
              </a:ext>
            </a:extLst>
          </p:cNvPr>
          <p:cNvGrpSpPr/>
          <p:nvPr/>
        </p:nvGrpSpPr>
        <p:grpSpPr>
          <a:xfrm>
            <a:off x="-2" y="5726240"/>
            <a:ext cx="2563323" cy="3417762"/>
            <a:chOff x="-2" y="5726240"/>
            <a:chExt cx="2563323" cy="3417762"/>
          </a:xfrm>
        </p:grpSpPr>
        <p:pic>
          <p:nvPicPr>
            <p:cNvPr id="28" name="Picture 27" descr="A picture containing rack, table, sitting, racket&#10;&#10;Description automatically generated">
              <a:extLst>
                <a:ext uri="{FF2B5EF4-FFF2-40B4-BE49-F238E27FC236}">
                  <a16:creationId xmlns:a16="http://schemas.microsoft.com/office/drawing/2014/main" xmlns="" id="{724564B2-6394-47DC-8AC3-585563C23B6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-427221" y="6153459"/>
              <a:ext cx="3417762" cy="2563323"/>
            </a:xfrm>
            <a:prstGeom prst="rect">
              <a:avLst/>
            </a:prstGeom>
          </p:spPr>
        </p:pic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xmlns="" id="{C46372D9-A77A-42C1-A8C9-8953C7026D3C}"/>
                </a:ext>
              </a:extLst>
            </p:cNvPr>
            <p:cNvSpPr txBox="1"/>
            <p:nvPr/>
          </p:nvSpPr>
          <p:spPr>
            <a:xfrm>
              <a:off x="2151580" y="8338257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1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xmlns="" id="{7A9D2490-ACE8-4FE1-9D9E-F07E7A8337B7}"/>
                </a:ext>
              </a:extLst>
            </p:cNvPr>
            <p:cNvSpPr txBox="1"/>
            <p:nvPr/>
          </p:nvSpPr>
          <p:spPr>
            <a:xfrm>
              <a:off x="234540" y="8045357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1</a:t>
              </a: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xmlns="" id="{8727408C-DFFD-46A3-9A84-0815A9BE31E8}"/>
                </a:ext>
              </a:extLst>
            </p:cNvPr>
            <p:cNvSpPr txBox="1"/>
            <p:nvPr/>
          </p:nvSpPr>
          <p:spPr>
            <a:xfrm>
              <a:off x="2126083" y="6265406"/>
              <a:ext cx="262351" cy="2760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3</a:t>
              </a:r>
            </a:p>
          </p:txBody>
        </p:sp>
        <p:cxnSp>
          <p:nvCxnSpPr>
            <p:cNvPr id="81" name="Straight Arrow Connector 80">
              <a:extLst>
                <a:ext uri="{FF2B5EF4-FFF2-40B4-BE49-F238E27FC236}">
                  <a16:creationId xmlns:a16="http://schemas.microsoft.com/office/drawing/2014/main" xmlns="" id="{1D36B55E-0DD3-4206-908A-77C6B5A9798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940147" y="5988904"/>
              <a:ext cx="260100" cy="399994"/>
            </a:xfrm>
            <a:prstGeom prst="straightConnector1">
              <a:avLst/>
            </a:prstGeom>
            <a:ln w="190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Arrow Connector 82">
              <a:extLst>
                <a:ext uri="{FF2B5EF4-FFF2-40B4-BE49-F238E27FC236}">
                  <a16:creationId xmlns:a16="http://schemas.microsoft.com/office/drawing/2014/main" xmlns="" id="{B17D88C9-B646-4C4C-B3D2-9332544BAA0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70484" y="6392431"/>
              <a:ext cx="429763" cy="103870"/>
            </a:xfrm>
            <a:prstGeom prst="straightConnector1">
              <a:avLst/>
            </a:prstGeom>
            <a:ln w="190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xmlns="" id="{EA1EE80B-77C8-4D51-B792-86DC13E7093D}"/>
                </a:ext>
              </a:extLst>
            </p:cNvPr>
            <p:cNvSpPr txBox="1"/>
            <p:nvPr/>
          </p:nvSpPr>
          <p:spPr>
            <a:xfrm>
              <a:off x="513808" y="6326953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2</a:t>
              </a:r>
            </a:p>
          </p:txBody>
        </p:sp>
        <p:cxnSp>
          <p:nvCxnSpPr>
            <p:cNvPr id="92" name="Straight Arrow Connector 91">
              <a:extLst>
                <a:ext uri="{FF2B5EF4-FFF2-40B4-BE49-F238E27FC236}">
                  <a16:creationId xmlns:a16="http://schemas.microsoft.com/office/drawing/2014/main" xmlns="" id="{4BFCC4B4-416E-4EA5-A5A4-0E4D704A529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6293" y="6138382"/>
              <a:ext cx="115166" cy="254049"/>
            </a:xfrm>
            <a:prstGeom prst="straightConnector1">
              <a:avLst/>
            </a:prstGeom>
            <a:ln w="190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Arrow Connector 93">
              <a:extLst>
                <a:ext uri="{FF2B5EF4-FFF2-40B4-BE49-F238E27FC236}">
                  <a16:creationId xmlns:a16="http://schemas.microsoft.com/office/drawing/2014/main" xmlns="" id="{1CB9A142-2397-46B2-B3D0-6D848A89A9A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53214" y="6289819"/>
              <a:ext cx="272393" cy="99079"/>
            </a:xfrm>
            <a:prstGeom prst="straightConnector1">
              <a:avLst/>
            </a:prstGeom>
            <a:ln w="190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Arrow Connector 97">
              <a:extLst>
                <a:ext uri="{FF2B5EF4-FFF2-40B4-BE49-F238E27FC236}">
                  <a16:creationId xmlns:a16="http://schemas.microsoft.com/office/drawing/2014/main" xmlns="" id="{DFBAB50D-B90E-4EA5-9D0D-78D5B9EEF248}"/>
                </a:ext>
              </a:extLst>
            </p:cNvPr>
            <p:cNvCxnSpPr>
              <a:cxnSpLocks/>
            </p:cNvCxnSpPr>
            <p:nvPr/>
          </p:nvCxnSpPr>
          <p:spPr>
            <a:xfrm>
              <a:off x="534293" y="6968494"/>
              <a:ext cx="352024" cy="241723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Arrow Connector 98">
              <a:extLst>
                <a:ext uri="{FF2B5EF4-FFF2-40B4-BE49-F238E27FC236}">
                  <a16:creationId xmlns:a16="http://schemas.microsoft.com/office/drawing/2014/main" xmlns="" id="{8C87FEE3-3F1C-4AFD-928C-281FB0CBED41}"/>
                </a:ext>
              </a:extLst>
            </p:cNvPr>
            <p:cNvCxnSpPr>
              <a:cxnSpLocks/>
            </p:cNvCxnSpPr>
            <p:nvPr/>
          </p:nvCxnSpPr>
          <p:spPr>
            <a:xfrm>
              <a:off x="534293" y="6968494"/>
              <a:ext cx="780971" cy="57628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xmlns="" id="{11616FD8-B022-47DA-9717-00F9195B60E3}"/>
                </a:ext>
              </a:extLst>
            </p:cNvPr>
            <p:cNvSpPr txBox="1"/>
            <p:nvPr/>
          </p:nvSpPr>
          <p:spPr>
            <a:xfrm>
              <a:off x="372111" y="6749536"/>
              <a:ext cx="262351" cy="2760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5</a:t>
              </a:r>
            </a:p>
          </p:txBody>
        </p:sp>
        <p:cxnSp>
          <p:nvCxnSpPr>
            <p:cNvPr id="90" name="Straight Arrow Connector 89">
              <a:extLst>
                <a:ext uri="{FF2B5EF4-FFF2-40B4-BE49-F238E27FC236}">
                  <a16:creationId xmlns:a16="http://schemas.microsoft.com/office/drawing/2014/main" xmlns="" id="{C2A5B075-FEB6-419B-9CCA-F143CE965D69}"/>
                </a:ext>
              </a:extLst>
            </p:cNvPr>
            <p:cNvCxnSpPr>
              <a:cxnSpLocks/>
            </p:cNvCxnSpPr>
            <p:nvPr/>
          </p:nvCxnSpPr>
          <p:spPr>
            <a:xfrm>
              <a:off x="1251900" y="6350390"/>
              <a:ext cx="241926" cy="178298"/>
            </a:xfrm>
            <a:prstGeom prst="straightConnector1">
              <a:avLst/>
            </a:prstGeom>
            <a:ln w="190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Arrow Connector 92">
              <a:extLst>
                <a:ext uri="{FF2B5EF4-FFF2-40B4-BE49-F238E27FC236}">
                  <a16:creationId xmlns:a16="http://schemas.microsoft.com/office/drawing/2014/main" xmlns="" id="{85FCC489-F54F-4EAB-BB61-C739420DC80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42979" y="6350390"/>
              <a:ext cx="215649" cy="189187"/>
            </a:xfrm>
            <a:prstGeom prst="straightConnector1">
              <a:avLst/>
            </a:prstGeom>
            <a:ln w="190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xmlns="" id="{83539B66-FB74-451E-86AA-9641776DDFBF}"/>
                </a:ext>
              </a:extLst>
            </p:cNvPr>
            <p:cNvSpPr txBox="1"/>
            <p:nvPr/>
          </p:nvSpPr>
          <p:spPr>
            <a:xfrm>
              <a:off x="1120725" y="6135926"/>
              <a:ext cx="262351" cy="2760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6</a:t>
              </a:r>
            </a:p>
          </p:txBody>
        </p:sp>
        <p:cxnSp>
          <p:nvCxnSpPr>
            <p:cNvPr id="102" name="Straight Arrow Connector 101">
              <a:extLst>
                <a:ext uri="{FF2B5EF4-FFF2-40B4-BE49-F238E27FC236}">
                  <a16:creationId xmlns:a16="http://schemas.microsoft.com/office/drawing/2014/main" xmlns="" id="{3C0E2388-1BED-4A68-ABEB-5D9BF5504D7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68705" y="6968409"/>
              <a:ext cx="76580" cy="219833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xmlns="" id="{76D36F96-9235-445D-B23A-3E95F8C09D95}"/>
                </a:ext>
              </a:extLst>
            </p:cNvPr>
            <p:cNvCxnSpPr/>
            <p:nvPr/>
          </p:nvCxnSpPr>
          <p:spPr>
            <a:xfrm>
              <a:off x="2198546" y="9051250"/>
              <a:ext cx="277200" cy="0"/>
            </a:xfrm>
            <a:prstGeom prst="line">
              <a:avLst/>
            </a:prstGeom>
            <a:ln w="28575"/>
            <a:effectLst>
              <a:glow rad="38100">
                <a:schemeClr val="bg1"/>
              </a:glow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xmlns="" id="{C98E8B64-934E-4CA4-8F51-B5896CCC3768}"/>
                </a:ext>
              </a:extLst>
            </p:cNvPr>
            <p:cNvSpPr txBox="1"/>
            <p:nvPr/>
          </p:nvSpPr>
          <p:spPr>
            <a:xfrm>
              <a:off x="0" y="8897779"/>
              <a:ext cx="588623" cy="246221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CA" sz="1000" dirty="0"/>
                <a:t>Tomato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21832709-F2F2-456D-9391-0E8D2F8EEB3F}"/>
              </a:ext>
            </a:extLst>
          </p:cNvPr>
          <p:cNvGrpSpPr/>
          <p:nvPr/>
        </p:nvGrpSpPr>
        <p:grpSpPr>
          <a:xfrm>
            <a:off x="2691931" y="5731094"/>
            <a:ext cx="4165147" cy="3412906"/>
            <a:chOff x="2691931" y="5731094"/>
            <a:chExt cx="4165147" cy="3412906"/>
          </a:xfrm>
        </p:grpSpPr>
        <p:pic>
          <p:nvPicPr>
            <p:cNvPr id="97" name="Picture 96" descr="A picture containing rug&#10;&#10;Description automatically generated">
              <a:extLst>
                <a:ext uri="{FF2B5EF4-FFF2-40B4-BE49-F238E27FC236}">
                  <a16:creationId xmlns:a16="http://schemas.microsoft.com/office/drawing/2014/main" xmlns="" id="{9656A892-B667-4D9B-B323-FDF24A0487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-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331" t="40214" r="26945" b="8738"/>
            <a:stretch/>
          </p:blipFill>
          <p:spPr>
            <a:xfrm rot="10800000">
              <a:off x="2691931" y="5731094"/>
              <a:ext cx="4165147" cy="3412906"/>
            </a:xfrm>
            <a:prstGeom prst="rect">
              <a:avLst/>
            </a:prstGeom>
          </p:spPr>
        </p:pic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xmlns="" id="{F98F42CF-2A47-442A-913C-CC7DEA94CB3B}"/>
                </a:ext>
              </a:extLst>
            </p:cNvPr>
            <p:cNvSpPr txBox="1"/>
            <p:nvPr/>
          </p:nvSpPr>
          <p:spPr>
            <a:xfrm>
              <a:off x="5469712" y="6619049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1</a:t>
              </a:r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xmlns="" id="{A5BDF519-C0FF-4EDA-B102-023BE02DA274}"/>
                </a:ext>
              </a:extLst>
            </p:cNvPr>
            <p:cNvSpPr txBox="1"/>
            <p:nvPr/>
          </p:nvSpPr>
          <p:spPr>
            <a:xfrm>
              <a:off x="3774468" y="8631582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1</a:t>
              </a:r>
            </a:p>
          </p:txBody>
        </p: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xmlns="" id="{66484952-1F60-4923-8555-CF7275DE9B87}"/>
                </a:ext>
              </a:extLst>
            </p:cNvPr>
            <p:cNvSpPr txBox="1"/>
            <p:nvPr/>
          </p:nvSpPr>
          <p:spPr>
            <a:xfrm>
              <a:off x="4542913" y="5907849"/>
              <a:ext cx="27566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effectLst>
                    <a:glow rad="254000">
                      <a:schemeClr val="bg1"/>
                    </a:glow>
                  </a:effectLst>
                  <a:cs typeface="Times New Roman"/>
                </a:rPr>
                <a:t>2</a:t>
              </a:r>
              <a:endParaRPr lang="en-US" sz="1400" b="1" dirty="0">
                <a:effectLst>
                  <a:glow rad="254000">
                    <a:schemeClr val="bg1"/>
                  </a:glow>
                </a:effectLst>
                <a:cs typeface="Times New Roman"/>
              </a:endParaRPr>
            </a:p>
          </p:txBody>
        </p: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xmlns="" id="{2C00BCB9-5D29-40D9-82CF-CAC7F84B2DC6}"/>
                </a:ext>
              </a:extLst>
            </p:cNvPr>
            <p:cNvSpPr txBox="1"/>
            <p:nvPr/>
          </p:nvSpPr>
          <p:spPr>
            <a:xfrm>
              <a:off x="4533952" y="6724640"/>
              <a:ext cx="27566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6</a:t>
              </a:r>
              <a:endParaRPr lang="en-US" sz="1400" b="1" dirty="0">
                <a:effectLst>
                  <a:glow rad="127000">
                    <a:schemeClr val="bg1"/>
                  </a:glow>
                </a:effectLst>
                <a:cs typeface="Times New Roman"/>
              </a:endParaRPr>
            </a:p>
          </p:txBody>
        </p: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xmlns="" id="{67C1AD5D-3E2F-4DCA-BDD2-00E67F93CF13}"/>
                </a:ext>
              </a:extLst>
            </p:cNvPr>
            <p:cNvSpPr txBox="1"/>
            <p:nvPr/>
          </p:nvSpPr>
          <p:spPr>
            <a:xfrm>
              <a:off x="3071003" y="7087699"/>
              <a:ext cx="27566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6</a:t>
              </a:r>
              <a:endParaRPr lang="en-US" sz="1400" b="1" dirty="0">
                <a:effectLst>
                  <a:glow rad="127000">
                    <a:schemeClr val="bg1"/>
                  </a:glow>
                </a:effectLst>
                <a:cs typeface="Times New Roman"/>
              </a:endParaRPr>
            </a:p>
          </p:txBody>
        </p: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xmlns="" id="{D864476F-CB7B-4CD0-99FA-0C46AFFC7246}"/>
                </a:ext>
              </a:extLst>
            </p:cNvPr>
            <p:cNvSpPr txBox="1"/>
            <p:nvPr/>
          </p:nvSpPr>
          <p:spPr>
            <a:xfrm>
              <a:off x="6113744" y="6916030"/>
              <a:ext cx="27566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6</a:t>
              </a:r>
              <a:endParaRPr lang="en-US" sz="1400" b="1" dirty="0">
                <a:effectLst>
                  <a:glow rad="127000">
                    <a:schemeClr val="bg1"/>
                  </a:glow>
                </a:effectLst>
                <a:cs typeface="Times New Roman"/>
              </a:endParaRPr>
            </a:p>
          </p:txBody>
        </p:sp>
        <p:cxnSp>
          <p:nvCxnSpPr>
            <p:cNvPr id="114" name="Straight Arrow Connector 113">
              <a:extLst>
                <a:ext uri="{FF2B5EF4-FFF2-40B4-BE49-F238E27FC236}">
                  <a16:creationId xmlns:a16="http://schemas.microsoft.com/office/drawing/2014/main" xmlns="" id="{8386D269-D797-403D-9111-486F9EBEE834}"/>
                </a:ext>
              </a:extLst>
            </p:cNvPr>
            <p:cNvCxnSpPr>
              <a:cxnSpLocks/>
            </p:cNvCxnSpPr>
            <p:nvPr/>
          </p:nvCxnSpPr>
          <p:spPr>
            <a:xfrm>
              <a:off x="6127582" y="8082188"/>
              <a:ext cx="273421" cy="455054"/>
            </a:xfrm>
            <a:prstGeom prst="straightConnector1">
              <a:avLst/>
            </a:prstGeom>
            <a:ln w="25400" cmpd="sng">
              <a:solidFill>
                <a:schemeClr val="tx1"/>
              </a:solidFill>
              <a:headEnd type="none"/>
              <a:tailEnd type="triangle" w="sm" len="sm"/>
            </a:ln>
            <a:effectLst>
              <a:glow rad="38100">
                <a:schemeClr val="bg1"/>
              </a:glow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Arrow Connector 116">
              <a:extLst>
                <a:ext uri="{FF2B5EF4-FFF2-40B4-BE49-F238E27FC236}">
                  <a16:creationId xmlns:a16="http://schemas.microsoft.com/office/drawing/2014/main" xmlns="" id="{30195EA9-FA69-4F75-8E8F-528CD809875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886339" y="8082188"/>
              <a:ext cx="241243" cy="455054"/>
            </a:xfrm>
            <a:prstGeom prst="straightConnector1">
              <a:avLst/>
            </a:prstGeom>
            <a:ln w="25400" cmpd="sng">
              <a:solidFill>
                <a:schemeClr val="tx1"/>
              </a:solidFill>
              <a:headEnd type="none"/>
              <a:tailEnd type="triangle" w="sm" len="sm"/>
            </a:ln>
            <a:effectLst>
              <a:glow rad="38100">
                <a:schemeClr val="bg1"/>
              </a:glow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xmlns="" id="{0678E9DA-C330-4155-8034-4AEB2D2FC9C8}"/>
                </a:ext>
              </a:extLst>
            </p:cNvPr>
            <p:cNvSpPr txBox="1"/>
            <p:nvPr/>
          </p:nvSpPr>
          <p:spPr>
            <a:xfrm>
              <a:off x="5989550" y="7839949"/>
              <a:ext cx="27566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5</a:t>
              </a:r>
              <a:endParaRPr lang="en-US" sz="1400" b="1" dirty="0">
                <a:effectLst>
                  <a:glow rad="127000">
                    <a:schemeClr val="bg1"/>
                  </a:glow>
                </a:effectLst>
                <a:cs typeface="Times New Roman"/>
              </a:endParaRPr>
            </a:p>
          </p:txBody>
        </p:sp>
        <p:cxnSp>
          <p:nvCxnSpPr>
            <p:cNvPr id="120" name="Straight Arrow Connector 119">
              <a:extLst>
                <a:ext uri="{FF2B5EF4-FFF2-40B4-BE49-F238E27FC236}">
                  <a16:creationId xmlns:a16="http://schemas.microsoft.com/office/drawing/2014/main" xmlns="" id="{AA5AEE20-8A58-45A2-AD3B-7E002C430B15}"/>
                </a:ext>
              </a:extLst>
            </p:cNvPr>
            <p:cNvCxnSpPr>
              <a:cxnSpLocks/>
            </p:cNvCxnSpPr>
            <p:nvPr/>
          </p:nvCxnSpPr>
          <p:spPr>
            <a:xfrm>
              <a:off x="4976229" y="7839949"/>
              <a:ext cx="160226" cy="434477"/>
            </a:xfrm>
            <a:prstGeom prst="straightConnector1">
              <a:avLst/>
            </a:prstGeom>
            <a:ln w="25400" cmpd="sng">
              <a:solidFill>
                <a:schemeClr val="tx1"/>
              </a:solidFill>
              <a:headEnd type="none"/>
              <a:tailEnd type="triangle" w="sm" len="sm"/>
            </a:ln>
            <a:effectLst>
              <a:glow rad="38100">
                <a:schemeClr val="bg1"/>
              </a:glow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Arrow Connector 120">
              <a:extLst>
                <a:ext uri="{FF2B5EF4-FFF2-40B4-BE49-F238E27FC236}">
                  <a16:creationId xmlns:a16="http://schemas.microsoft.com/office/drawing/2014/main" xmlns="" id="{11C57605-863A-46D5-B1E8-6066116A57F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633235" y="7839949"/>
              <a:ext cx="360928" cy="306332"/>
            </a:xfrm>
            <a:prstGeom prst="straightConnector1">
              <a:avLst/>
            </a:prstGeom>
            <a:ln w="25400" cmpd="sng">
              <a:solidFill>
                <a:schemeClr val="tx1"/>
              </a:solidFill>
              <a:headEnd type="none"/>
              <a:tailEnd type="triangle" w="sm" len="sm"/>
            </a:ln>
            <a:effectLst>
              <a:glow rad="38100">
                <a:schemeClr val="bg1"/>
              </a:glow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4" name="TextBox 123">
              <a:extLst>
                <a:ext uri="{FF2B5EF4-FFF2-40B4-BE49-F238E27FC236}">
                  <a16:creationId xmlns:a16="http://schemas.microsoft.com/office/drawing/2014/main" xmlns="" id="{27E06E23-F5C5-4640-9CD1-5B10AA2C1B77}"/>
                </a:ext>
              </a:extLst>
            </p:cNvPr>
            <p:cNvSpPr txBox="1"/>
            <p:nvPr/>
          </p:nvSpPr>
          <p:spPr>
            <a:xfrm>
              <a:off x="4879998" y="7591435"/>
              <a:ext cx="27603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5</a:t>
              </a:r>
              <a:endParaRPr lang="en-US" sz="1400" b="1" dirty="0">
                <a:effectLst>
                  <a:glow rad="127000">
                    <a:schemeClr val="bg1"/>
                  </a:glow>
                </a:effectLst>
                <a:cs typeface="Times New Roman"/>
              </a:endParaRPr>
            </a:p>
          </p:txBody>
        </p:sp>
        <p:cxnSp>
          <p:nvCxnSpPr>
            <p:cNvPr id="125" name="Straight Arrow Connector 124">
              <a:extLst>
                <a:ext uri="{FF2B5EF4-FFF2-40B4-BE49-F238E27FC236}">
                  <a16:creationId xmlns:a16="http://schemas.microsoft.com/office/drawing/2014/main" xmlns="" id="{431B3268-29F5-41AD-AF6E-906D592AF44E}"/>
                </a:ext>
              </a:extLst>
            </p:cNvPr>
            <p:cNvCxnSpPr>
              <a:cxnSpLocks/>
            </p:cNvCxnSpPr>
            <p:nvPr/>
          </p:nvCxnSpPr>
          <p:spPr>
            <a:xfrm>
              <a:off x="3208374" y="8076236"/>
              <a:ext cx="136223" cy="495446"/>
            </a:xfrm>
            <a:prstGeom prst="straightConnector1">
              <a:avLst/>
            </a:prstGeom>
            <a:ln w="25400" cmpd="sng">
              <a:solidFill>
                <a:schemeClr val="tx1"/>
              </a:solidFill>
              <a:headEnd type="none"/>
              <a:tailEnd type="triangle" w="sm" len="sm"/>
            </a:ln>
            <a:effectLst>
              <a:glow rad="38100">
                <a:schemeClr val="bg1"/>
              </a:glow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Arrow Connector 125">
              <a:extLst>
                <a:ext uri="{FF2B5EF4-FFF2-40B4-BE49-F238E27FC236}">
                  <a16:creationId xmlns:a16="http://schemas.microsoft.com/office/drawing/2014/main" xmlns="" id="{DDDD7A45-C201-40CE-A37D-83ED01B7CAF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901545" y="8082188"/>
              <a:ext cx="322429" cy="311816"/>
            </a:xfrm>
            <a:prstGeom prst="straightConnector1">
              <a:avLst/>
            </a:prstGeom>
            <a:ln w="25400" cmpd="sng">
              <a:solidFill>
                <a:schemeClr val="tx1"/>
              </a:solidFill>
              <a:headEnd type="none"/>
              <a:tailEnd type="triangle" w="sm" len="sm"/>
            </a:ln>
            <a:effectLst>
              <a:glow rad="38100">
                <a:schemeClr val="bg1"/>
              </a:glow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xmlns="" id="{20D526DD-D82B-46DB-B28F-271ADD9F59B3}"/>
                </a:ext>
              </a:extLst>
            </p:cNvPr>
            <p:cNvSpPr txBox="1"/>
            <p:nvPr/>
          </p:nvSpPr>
          <p:spPr>
            <a:xfrm>
              <a:off x="3099108" y="7822110"/>
              <a:ext cx="27603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5</a:t>
              </a:r>
              <a:endParaRPr lang="en-US" sz="1400" b="1" dirty="0">
                <a:effectLst>
                  <a:glow rad="127000">
                    <a:schemeClr val="bg1"/>
                  </a:glow>
                </a:effectLst>
                <a:cs typeface="Times New Roman"/>
              </a:endParaRPr>
            </a:p>
          </p:txBody>
        </p: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xmlns="" id="{7CE18761-987B-4273-A544-37728A8CCD95}"/>
                </a:ext>
              </a:extLst>
            </p:cNvPr>
            <p:cNvCxnSpPr/>
            <p:nvPr/>
          </p:nvCxnSpPr>
          <p:spPr>
            <a:xfrm>
              <a:off x="6044400" y="9057600"/>
              <a:ext cx="727200" cy="0"/>
            </a:xfrm>
            <a:prstGeom prst="line">
              <a:avLst/>
            </a:prstGeom>
            <a:ln w="28575"/>
            <a:effectLst>
              <a:glow rad="38100">
                <a:schemeClr val="bg1"/>
              </a:glow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xmlns="" id="{BBBED60A-8AFA-444A-B966-4BAE498064D6}"/>
                </a:ext>
              </a:extLst>
            </p:cNvPr>
            <p:cNvSpPr txBox="1"/>
            <p:nvPr/>
          </p:nvSpPr>
          <p:spPr>
            <a:xfrm>
              <a:off x="2691931" y="8897779"/>
              <a:ext cx="713657" cy="246221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CA" sz="1000" dirty="0"/>
                <a:t>Sunflower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26425795-57AB-4D67-9165-B656C15E2B0E}"/>
              </a:ext>
            </a:extLst>
          </p:cNvPr>
          <p:cNvGrpSpPr/>
          <p:nvPr/>
        </p:nvGrpSpPr>
        <p:grpSpPr>
          <a:xfrm>
            <a:off x="-2" y="0"/>
            <a:ext cx="2204211" cy="2260132"/>
            <a:chOff x="-2" y="0"/>
            <a:chExt cx="2204211" cy="2260132"/>
          </a:xfrm>
        </p:grpSpPr>
        <p:pic>
          <p:nvPicPr>
            <p:cNvPr id="6" name="Picture 5" descr="A picture containing table, green, purple&#10;&#10;Description automatically generated">
              <a:extLst>
                <a:ext uri="{FF2B5EF4-FFF2-40B4-BE49-F238E27FC236}">
                  <a16:creationId xmlns:a16="http://schemas.microsoft.com/office/drawing/2014/main" xmlns="" id="{3CB6144B-B8B7-4714-BE15-44FEF69298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aturation sat="125000"/>
                      </a14:imgEffect>
                      <a14:imgEffect>
                        <a14:brightnessContrast bright="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428" t="1" r="13428" b="1"/>
            <a:stretch/>
          </p:blipFill>
          <p:spPr>
            <a:xfrm>
              <a:off x="-2" y="0"/>
              <a:ext cx="2204211" cy="2260132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xmlns="" id="{8900A94B-EE63-4603-AF02-10CAA5612B85}"/>
                </a:ext>
              </a:extLst>
            </p:cNvPr>
            <p:cNvSpPr txBox="1"/>
            <p:nvPr/>
          </p:nvSpPr>
          <p:spPr>
            <a:xfrm>
              <a:off x="1032186" y="565332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  <a:cs typeface="Times New Roman"/>
                </a:rPr>
                <a:t>2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xmlns="" id="{1DFFBFBF-8D69-4F6B-80AE-66E119EE44BD}"/>
                </a:ext>
              </a:extLst>
            </p:cNvPr>
            <p:cNvSpPr txBox="1"/>
            <p:nvPr/>
          </p:nvSpPr>
          <p:spPr>
            <a:xfrm>
              <a:off x="970496" y="1752600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1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xmlns="" id="{8CCA5CA7-76F8-4CD9-A276-EF9DF662B3FA}"/>
                </a:ext>
              </a:extLst>
            </p:cNvPr>
            <p:cNvSpPr txBox="1"/>
            <p:nvPr/>
          </p:nvSpPr>
          <p:spPr>
            <a:xfrm>
              <a:off x="1857140" y="1394835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3</a:t>
              </a:r>
            </a:p>
          </p:txBody>
        </p: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xmlns="" id="{9B66A03F-932A-4503-A7E5-31853597A48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88747" y="914400"/>
              <a:ext cx="127510" cy="533401"/>
            </a:xfrm>
            <a:prstGeom prst="straightConnector1">
              <a:avLst/>
            </a:prstGeom>
            <a:ln w="190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Arrow Connector 73">
              <a:extLst>
                <a:ext uri="{FF2B5EF4-FFF2-40B4-BE49-F238E27FC236}">
                  <a16:creationId xmlns:a16="http://schemas.microsoft.com/office/drawing/2014/main" xmlns="" id="{C2E7CC81-9BB1-42BA-A6F8-9BD8CE49364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23377" y="762000"/>
              <a:ext cx="145719" cy="816030"/>
            </a:xfrm>
            <a:prstGeom prst="straightConnector1">
              <a:avLst/>
            </a:prstGeom>
            <a:ln w="190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xmlns="" id="{B57A87BE-F869-405F-A71C-8C2E63AA66E0}"/>
                </a:ext>
              </a:extLst>
            </p:cNvPr>
            <p:cNvSpPr txBox="1"/>
            <p:nvPr/>
          </p:nvSpPr>
          <p:spPr>
            <a:xfrm>
              <a:off x="150361" y="1503033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3</a:t>
              </a: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xmlns="" id="{61B0090A-8F87-452F-9469-F44435D1DBA0}"/>
                </a:ext>
              </a:extLst>
            </p:cNvPr>
            <p:cNvCxnSpPr/>
            <p:nvPr/>
          </p:nvCxnSpPr>
          <p:spPr>
            <a:xfrm>
              <a:off x="1871344" y="2167905"/>
              <a:ext cx="252000" cy="0"/>
            </a:xfrm>
            <a:prstGeom prst="line">
              <a:avLst/>
            </a:prstGeom>
            <a:ln w="28575"/>
            <a:effectLst>
              <a:glow rad="38100">
                <a:schemeClr val="bg1"/>
              </a:glow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28" name="TextBox 127">
              <a:extLst>
                <a:ext uri="{FF2B5EF4-FFF2-40B4-BE49-F238E27FC236}">
                  <a16:creationId xmlns:a16="http://schemas.microsoft.com/office/drawing/2014/main" xmlns="" id="{FD9A7F3D-D83C-4040-8AF4-29CFC9E10069}"/>
                </a:ext>
              </a:extLst>
            </p:cNvPr>
            <p:cNvSpPr txBox="1"/>
            <p:nvPr/>
          </p:nvSpPr>
          <p:spPr>
            <a:xfrm>
              <a:off x="526" y="2013911"/>
              <a:ext cx="513282" cy="246221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CA" sz="1000" dirty="0"/>
                <a:t>Celery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CFABAED7-4933-4F80-9824-5612C2039EEE}"/>
              </a:ext>
            </a:extLst>
          </p:cNvPr>
          <p:cNvGrpSpPr/>
          <p:nvPr/>
        </p:nvGrpSpPr>
        <p:grpSpPr>
          <a:xfrm>
            <a:off x="2333811" y="1"/>
            <a:ext cx="1962911" cy="2260132"/>
            <a:chOff x="2333811" y="1"/>
            <a:chExt cx="1962911" cy="2260132"/>
          </a:xfrm>
        </p:grpSpPr>
        <p:pic>
          <p:nvPicPr>
            <p:cNvPr id="30" name="Picture 29" descr="A picture containing food, table, sitting, apple&#10;&#10;Description automatically generated">
              <a:extLst>
                <a:ext uri="{FF2B5EF4-FFF2-40B4-BE49-F238E27FC236}">
                  <a16:creationId xmlns:a16="http://schemas.microsoft.com/office/drawing/2014/main" xmlns="" id="{02BC7A66-7395-41B8-ADA8-F52E07CBF6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-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5096" b="357"/>
            <a:stretch/>
          </p:blipFill>
          <p:spPr>
            <a:xfrm>
              <a:off x="2333811" y="1"/>
              <a:ext cx="1962911" cy="2260132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xmlns="" id="{E1B5C051-A547-4C87-896F-BB3C6531261E}"/>
                </a:ext>
              </a:extLst>
            </p:cNvPr>
            <p:cNvSpPr txBox="1"/>
            <p:nvPr/>
          </p:nvSpPr>
          <p:spPr>
            <a:xfrm>
              <a:off x="3486307" y="1416001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3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xmlns="" id="{286C4520-249F-4765-A05C-BD62214AB102}"/>
                </a:ext>
              </a:extLst>
            </p:cNvPr>
            <p:cNvSpPr txBox="1"/>
            <p:nvPr/>
          </p:nvSpPr>
          <p:spPr>
            <a:xfrm>
              <a:off x="2553761" y="1047113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2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xmlns="" id="{71F9D3B7-A96C-4652-95A4-64EC5C494A09}"/>
                </a:ext>
              </a:extLst>
            </p:cNvPr>
            <p:cNvSpPr txBox="1"/>
            <p:nvPr/>
          </p:nvSpPr>
          <p:spPr>
            <a:xfrm>
              <a:off x="3481352" y="1146708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3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xmlns="" id="{DCA15E5F-22B0-4CB9-B1FD-69C6A8624840}"/>
                </a:ext>
              </a:extLst>
            </p:cNvPr>
            <p:cNvSpPr txBox="1"/>
            <p:nvPr/>
          </p:nvSpPr>
          <p:spPr>
            <a:xfrm>
              <a:off x="3390900" y="890777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3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xmlns="" id="{72AA339B-E4D3-4894-A074-5676B437C5E1}"/>
                </a:ext>
              </a:extLst>
            </p:cNvPr>
            <p:cNvSpPr txBox="1"/>
            <p:nvPr/>
          </p:nvSpPr>
          <p:spPr>
            <a:xfrm>
              <a:off x="3832854" y="982545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3</a:t>
              </a:r>
            </a:p>
          </p:txBody>
        </p: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xmlns="" id="{36545431-CC8B-41B7-90B1-B6498CF08560}"/>
                </a:ext>
              </a:extLst>
            </p:cNvPr>
            <p:cNvCxnSpPr>
              <a:cxnSpLocks/>
            </p:cNvCxnSpPr>
            <p:nvPr/>
          </p:nvCxnSpPr>
          <p:spPr>
            <a:xfrm>
              <a:off x="2697805" y="1259544"/>
              <a:ext cx="29100" cy="413548"/>
            </a:xfrm>
            <a:prstGeom prst="straightConnector1">
              <a:avLst/>
            </a:prstGeom>
            <a:ln w="190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xmlns="" id="{CBF919A0-B8B4-448E-A081-3A0236AFB05D}"/>
                </a:ext>
              </a:extLst>
            </p:cNvPr>
            <p:cNvCxnSpPr>
              <a:cxnSpLocks/>
            </p:cNvCxnSpPr>
            <p:nvPr/>
          </p:nvCxnSpPr>
          <p:spPr>
            <a:xfrm>
              <a:off x="2692850" y="1259544"/>
              <a:ext cx="287881" cy="318486"/>
            </a:xfrm>
            <a:prstGeom prst="straightConnector1">
              <a:avLst/>
            </a:prstGeom>
            <a:ln w="190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xmlns="" id="{EF93E6D4-8B27-4453-981B-DA50A67E6554}"/>
                </a:ext>
              </a:extLst>
            </p:cNvPr>
            <p:cNvCxnSpPr/>
            <p:nvPr/>
          </p:nvCxnSpPr>
          <p:spPr>
            <a:xfrm>
              <a:off x="3223922" y="2167905"/>
              <a:ext cx="98640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41" name="TextBox 140">
              <a:extLst>
                <a:ext uri="{FF2B5EF4-FFF2-40B4-BE49-F238E27FC236}">
                  <a16:creationId xmlns:a16="http://schemas.microsoft.com/office/drawing/2014/main" xmlns="" id="{58FDCC91-394F-4EBE-B51D-CC1D53BFE3E7}"/>
                </a:ext>
              </a:extLst>
            </p:cNvPr>
            <p:cNvSpPr txBox="1"/>
            <p:nvPr/>
          </p:nvSpPr>
          <p:spPr>
            <a:xfrm>
              <a:off x="2334605" y="2013911"/>
              <a:ext cx="513282" cy="246221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CA" sz="1000" dirty="0"/>
                <a:t>Celery</a:t>
              </a:r>
            </a:p>
          </p:txBody>
        </p:sp>
      </p:grpSp>
      <p:sp>
        <p:nvSpPr>
          <p:cNvPr id="95" name="TextBox 94">
            <a:extLst>
              <a:ext uri="{FF2B5EF4-FFF2-40B4-BE49-F238E27FC236}">
                <a16:creationId xmlns:a16="http://schemas.microsoft.com/office/drawing/2014/main" xmlns="" id="{FD9A7F3D-D83C-4040-8AF4-29CFC9E10069}"/>
              </a:ext>
            </a:extLst>
          </p:cNvPr>
          <p:cNvSpPr txBox="1"/>
          <p:nvPr/>
        </p:nvSpPr>
        <p:spPr>
          <a:xfrm>
            <a:off x="0" y="5273372"/>
            <a:ext cx="889987" cy="246221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CA" sz="1000" dirty="0" smtClean="0"/>
              <a:t>Monocot leaf</a:t>
            </a:r>
            <a:endParaRPr lang="en-CA" sz="1000" dirty="0"/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xmlns="" id="{FD9A7F3D-D83C-4040-8AF4-29CFC9E10069}"/>
              </a:ext>
            </a:extLst>
          </p:cNvPr>
          <p:cNvSpPr txBox="1"/>
          <p:nvPr/>
        </p:nvSpPr>
        <p:spPr>
          <a:xfrm>
            <a:off x="4359621" y="5232998"/>
            <a:ext cx="889987" cy="246221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CA" sz="1000" dirty="0" smtClean="0"/>
              <a:t>Monocot leaf</a:t>
            </a:r>
            <a:endParaRPr lang="en-CA" sz="1000" dirty="0"/>
          </a:p>
        </p:txBody>
      </p:sp>
    </p:spTree>
    <p:extLst>
      <p:ext uri="{BB962C8B-B14F-4D97-AF65-F5344CB8AC3E}">
        <p14:creationId xmlns:p14="http://schemas.microsoft.com/office/powerpoint/2010/main" val="39175373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4706526" y="575092"/>
            <a:ext cx="1342034" cy="15007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100" dirty="0">
                <a:cs typeface="Times New Roman"/>
              </a:rPr>
              <a:t>Vein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100" dirty="0">
                <a:cs typeface="Times New Roman"/>
              </a:rPr>
              <a:t>Epidermal cell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100" dirty="0">
                <a:cs typeface="Times New Roman"/>
              </a:rPr>
              <a:t>Guard cell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100" dirty="0">
                <a:cs typeface="Times New Roman"/>
              </a:rPr>
              <a:t>Stoma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100" dirty="0">
                <a:cs typeface="Times New Roman"/>
              </a:rPr>
              <a:t>Subsidiary cell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100" dirty="0">
                <a:cs typeface="Times New Roman"/>
              </a:rPr>
              <a:t>Trichome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100" dirty="0">
                <a:cs typeface="Times New Roman"/>
              </a:rPr>
              <a:t>Leaf tooth</a:t>
            </a:r>
          </a:p>
        </p:txBody>
      </p:sp>
      <p:sp>
        <p:nvSpPr>
          <p:cNvPr id="149" name="TextBox 148"/>
          <p:cNvSpPr txBox="1"/>
          <p:nvPr/>
        </p:nvSpPr>
        <p:spPr>
          <a:xfrm>
            <a:off x="4236141" y="175890"/>
            <a:ext cx="22828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+mj-lt"/>
                <a:cs typeface="Times New Roman"/>
              </a:rPr>
              <a:t>Angiosperm Leaf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xmlns="" id="{888EF825-4CAF-465A-9606-61C434B5B552}"/>
              </a:ext>
            </a:extLst>
          </p:cNvPr>
          <p:cNvGrpSpPr/>
          <p:nvPr/>
        </p:nvGrpSpPr>
        <p:grpSpPr>
          <a:xfrm>
            <a:off x="5019085" y="2116241"/>
            <a:ext cx="1784915" cy="184723"/>
            <a:chOff x="4724400" y="4218920"/>
            <a:chExt cx="1784915" cy="184723"/>
          </a:xfrm>
        </p:grpSpPr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xmlns="" id="{D3640DBC-0E18-4051-8C18-12ABE6DC719E}"/>
                </a:ext>
              </a:extLst>
            </p:cNvPr>
            <p:cNvSpPr txBox="1"/>
            <p:nvPr/>
          </p:nvSpPr>
          <p:spPr>
            <a:xfrm>
              <a:off x="4724401" y="4218920"/>
              <a:ext cx="1784914" cy="184666"/>
            </a:xfrm>
            <a:prstGeom prst="rect">
              <a:avLst/>
            </a:prstGeom>
            <a:solidFill>
              <a:schemeClr val="bg1"/>
            </a:solidFill>
            <a:ln w="3175" cmpd="sng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600" dirty="0"/>
                <a:t>Horton Lai and Carol Wenzel.  2020</a:t>
              </a:r>
            </a:p>
          </p:txBody>
        </p:sp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xmlns="" id="{0FB81725-6FA0-48B2-A071-378BD60F8DC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24400" y="4218920"/>
              <a:ext cx="524377" cy="184723"/>
            </a:xfrm>
            <a:prstGeom prst="rect">
              <a:avLst/>
            </a:prstGeom>
          </p:spPr>
        </p:pic>
      </p:grpSp>
      <p:sp>
        <p:nvSpPr>
          <p:cNvPr id="62" name="TextBox 61">
            <a:extLst>
              <a:ext uri="{FF2B5EF4-FFF2-40B4-BE49-F238E27FC236}">
                <a16:creationId xmlns:a16="http://schemas.microsoft.com/office/drawing/2014/main" xmlns="" id="{E651C446-D68C-4629-A4D8-1AF5A408849B}"/>
              </a:ext>
            </a:extLst>
          </p:cNvPr>
          <p:cNvSpPr txBox="1"/>
          <p:nvPr/>
        </p:nvSpPr>
        <p:spPr>
          <a:xfrm>
            <a:off x="4121596" y="2116184"/>
            <a:ext cx="681895" cy="18490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none" lIns="90000" tIns="28800" rIns="90000" bIns="32400" rtlCol="0">
            <a:spAutoFit/>
          </a:bodyPr>
          <a:lstStyle/>
          <a:p>
            <a:pPr algn="ctr"/>
            <a:r>
              <a:rPr lang="en-CA" sz="800" dirty="0"/>
              <a:t>Bar = 50 </a:t>
            </a:r>
            <a:r>
              <a:rPr lang="el-GR" sz="800" dirty="0"/>
              <a:t>μ</a:t>
            </a:r>
            <a:r>
              <a:rPr lang="en-CA" sz="800" dirty="0"/>
              <a:t>m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8F20CB26-8C6F-48A0-90C6-87A189A2CD2D}"/>
              </a:ext>
            </a:extLst>
          </p:cNvPr>
          <p:cNvGrpSpPr/>
          <p:nvPr/>
        </p:nvGrpSpPr>
        <p:grpSpPr>
          <a:xfrm>
            <a:off x="0" y="-1757"/>
            <a:ext cx="1886365" cy="2236677"/>
            <a:chOff x="0" y="-1757"/>
            <a:chExt cx="1886365" cy="2236677"/>
          </a:xfrm>
        </p:grpSpPr>
        <p:pic>
          <p:nvPicPr>
            <p:cNvPr id="7" name="Picture 6" descr="A close up of a curtain&#10;&#10;Description automatically generated">
              <a:extLst>
                <a:ext uri="{FF2B5EF4-FFF2-40B4-BE49-F238E27FC236}">
                  <a16:creationId xmlns:a16="http://schemas.microsoft.com/office/drawing/2014/main" xmlns="" id="{D9541E8E-E3D5-44D0-A426-54FFEA4B53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987" r="17721"/>
            <a:stretch/>
          </p:blipFill>
          <p:spPr>
            <a:xfrm>
              <a:off x="807" y="-1757"/>
              <a:ext cx="1885558" cy="2234371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xmlns="" id="{BBC55EC0-34FA-462C-99CA-6BB7F2E4590A}"/>
                </a:ext>
              </a:extLst>
            </p:cNvPr>
            <p:cNvSpPr txBox="1"/>
            <p:nvPr/>
          </p:nvSpPr>
          <p:spPr>
            <a:xfrm>
              <a:off x="0" y="1988699"/>
              <a:ext cx="1420582" cy="246221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CA" sz="1000" dirty="0"/>
                <a:t>Monocot vein – </a:t>
              </a:r>
              <a:r>
                <a:rPr lang="en-CA" sz="1000" i="1" dirty="0" err="1"/>
                <a:t>Setaria</a:t>
              </a:r>
              <a:endParaRPr lang="en-CA" sz="1000" i="1" dirty="0"/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xmlns="" id="{CF908029-C7D3-4605-A3EB-C294C04F326B}"/>
                </a:ext>
              </a:extLst>
            </p:cNvPr>
            <p:cNvSpPr txBox="1"/>
            <p:nvPr/>
          </p:nvSpPr>
          <p:spPr>
            <a:xfrm>
              <a:off x="828141" y="683493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1</a:t>
              </a:r>
            </a:p>
          </p:txBody>
        </p: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xmlns="" id="{4FEDCD30-431C-43DF-8884-C59F926A651C}"/>
                </a:ext>
              </a:extLst>
            </p:cNvPr>
            <p:cNvSpPr txBox="1"/>
            <p:nvPr/>
          </p:nvSpPr>
          <p:spPr>
            <a:xfrm>
              <a:off x="564927" y="683494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1</a:t>
              </a:r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xmlns="" id="{FBEE17B5-9585-419B-9A5A-1F62C596CE69}"/>
                </a:ext>
              </a:extLst>
            </p:cNvPr>
            <p:cNvSpPr txBox="1"/>
            <p:nvPr/>
          </p:nvSpPr>
          <p:spPr>
            <a:xfrm>
              <a:off x="313123" y="683494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1</a:t>
              </a:r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xmlns="" id="{BB7E4B21-7046-4E77-A484-A2B8D60E0F0A}"/>
                </a:ext>
              </a:extLst>
            </p:cNvPr>
            <p:cNvCxnSpPr/>
            <p:nvPr/>
          </p:nvCxnSpPr>
          <p:spPr>
            <a:xfrm>
              <a:off x="1671600" y="2129486"/>
              <a:ext cx="122400" cy="0"/>
            </a:xfrm>
            <a:prstGeom prst="line">
              <a:avLst/>
            </a:prstGeom>
            <a:ln w="28575"/>
            <a:effectLst>
              <a:glow rad="38100">
                <a:schemeClr val="bg1"/>
              </a:glow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12C598B5-123F-4CE9-A7F9-7D52A56E50D8}"/>
              </a:ext>
            </a:extLst>
          </p:cNvPr>
          <p:cNvGrpSpPr/>
          <p:nvPr/>
        </p:nvGrpSpPr>
        <p:grpSpPr>
          <a:xfrm>
            <a:off x="2015936" y="-4"/>
            <a:ext cx="1890066" cy="2230917"/>
            <a:chOff x="2015936" y="-4"/>
            <a:chExt cx="1890066" cy="2230917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4CAFD15E-554B-400E-A11B-96B2A98F91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25000" contrast="6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75"/>
            <a:stretch/>
          </p:blipFill>
          <p:spPr>
            <a:xfrm rot="16200000">
              <a:off x="1845511" y="170421"/>
              <a:ext cx="2230915" cy="1890066"/>
            </a:xfrm>
            <a:prstGeom prst="rect">
              <a:avLst/>
            </a:prstGeom>
          </p:spPr>
        </p:pic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xmlns="" id="{14CAF68B-7BC0-41DB-990F-F5FE57E84AC7}"/>
                </a:ext>
              </a:extLst>
            </p:cNvPr>
            <p:cNvSpPr txBox="1"/>
            <p:nvPr/>
          </p:nvSpPr>
          <p:spPr>
            <a:xfrm>
              <a:off x="2016174" y="1984692"/>
              <a:ext cx="1460656" cy="246221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CA" sz="1000" dirty="0"/>
                <a:t>Dicot vein – </a:t>
              </a:r>
              <a:r>
                <a:rPr lang="en-CA" sz="1000" i="1" dirty="0"/>
                <a:t>Arabidopsis</a:t>
              </a:r>
            </a:p>
          </p:txBody>
        </p:sp>
        <p:cxnSp>
          <p:nvCxnSpPr>
            <p:cNvPr id="161" name="Straight Arrow Connector 160">
              <a:extLst>
                <a:ext uri="{FF2B5EF4-FFF2-40B4-BE49-F238E27FC236}">
                  <a16:creationId xmlns:a16="http://schemas.microsoft.com/office/drawing/2014/main" xmlns="" id="{47457F21-30B7-4134-A95E-5E1CDE3D4FC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479783" y="838201"/>
              <a:ext cx="146738" cy="76199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2" name="TextBox 161">
              <a:extLst>
                <a:ext uri="{FF2B5EF4-FFF2-40B4-BE49-F238E27FC236}">
                  <a16:creationId xmlns:a16="http://schemas.microsoft.com/office/drawing/2014/main" xmlns="" id="{CD1715C9-2496-40C0-B655-ACA6A23053A3}"/>
                </a:ext>
              </a:extLst>
            </p:cNvPr>
            <p:cNvSpPr txBox="1"/>
            <p:nvPr/>
          </p:nvSpPr>
          <p:spPr>
            <a:xfrm>
              <a:off x="2577522" y="1247191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1</a:t>
              </a:r>
            </a:p>
          </p:txBody>
        </p:sp>
        <p:cxnSp>
          <p:nvCxnSpPr>
            <p:cNvPr id="164" name="Straight Arrow Connector 163">
              <a:extLst>
                <a:ext uri="{FF2B5EF4-FFF2-40B4-BE49-F238E27FC236}">
                  <a16:creationId xmlns:a16="http://schemas.microsoft.com/office/drawing/2014/main" xmlns="" id="{D2A94792-F471-4E4D-BAD8-B466EF772BF2}"/>
                </a:ext>
              </a:extLst>
            </p:cNvPr>
            <p:cNvCxnSpPr>
              <a:cxnSpLocks/>
            </p:cNvCxnSpPr>
            <p:nvPr/>
          </p:nvCxnSpPr>
          <p:spPr>
            <a:xfrm>
              <a:off x="2772542" y="1435470"/>
              <a:ext cx="175222" cy="121357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5" name="TextBox 154">
              <a:extLst>
                <a:ext uri="{FF2B5EF4-FFF2-40B4-BE49-F238E27FC236}">
                  <a16:creationId xmlns:a16="http://schemas.microsoft.com/office/drawing/2014/main" xmlns="" id="{48737610-DDE0-4E23-BF00-D01F07B3C4FA}"/>
                </a:ext>
              </a:extLst>
            </p:cNvPr>
            <p:cNvSpPr txBox="1"/>
            <p:nvPr/>
          </p:nvSpPr>
          <p:spPr>
            <a:xfrm>
              <a:off x="3565132" y="775900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1</a:t>
              </a:r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xmlns="" id="{856324EA-9491-4393-8FAA-A9035A14CF1E}"/>
                </a:ext>
              </a:extLst>
            </p:cNvPr>
            <p:cNvSpPr txBox="1"/>
            <p:nvPr/>
          </p:nvSpPr>
          <p:spPr>
            <a:xfrm>
              <a:off x="2571426" y="359205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1</a:t>
              </a:r>
            </a:p>
          </p:txBody>
        </p:sp>
        <p:cxnSp>
          <p:nvCxnSpPr>
            <p:cNvPr id="100" name="Straight Arrow Connector 99">
              <a:extLst>
                <a:ext uri="{FF2B5EF4-FFF2-40B4-BE49-F238E27FC236}">
                  <a16:creationId xmlns:a16="http://schemas.microsoft.com/office/drawing/2014/main" xmlns="" id="{0E356AA3-A8AC-458A-B02F-F633D969B27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577522" y="571751"/>
              <a:ext cx="89478" cy="153600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xmlns="" id="{501C4005-A38D-402A-90C1-627CCAF1509E}"/>
                </a:ext>
              </a:extLst>
            </p:cNvPr>
            <p:cNvCxnSpPr/>
            <p:nvPr/>
          </p:nvCxnSpPr>
          <p:spPr>
            <a:xfrm>
              <a:off x="3773041" y="2129486"/>
              <a:ext cx="4320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8E3BE782-43DA-4093-901D-21D8CD6B444A}"/>
              </a:ext>
            </a:extLst>
          </p:cNvPr>
          <p:cNvGrpSpPr/>
          <p:nvPr/>
        </p:nvGrpSpPr>
        <p:grpSpPr>
          <a:xfrm>
            <a:off x="4009841" y="2356314"/>
            <a:ext cx="2848158" cy="2136119"/>
            <a:chOff x="4009841" y="2375314"/>
            <a:chExt cx="2848158" cy="2136119"/>
          </a:xfrm>
        </p:grpSpPr>
        <p:pic>
          <p:nvPicPr>
            <p:cNvPr id="22" name="Picture 21" descr="A picture containing sitting, holding, bear, stuffed&#10;&#10;Description automatically generated">
              <a:extLst>
                <a:ext uri="{FF2B5EF4-FFF2-40B4-BE49-F238E27FC236}">
                  <a16:creationId xmlns:a16="http://schemas.microsoft.com/office/drawing/2014/main" xmlns="" id="{C014D4AF-FA50-4C91-A507-CCA11D858F3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9841" y="2375314"/>
              <a:ext cx="2848158" cy="2136119"/>
            </a:xfrm>
            <a:prstGeom prst="rect">
              <a:avLst/>
            </a:prstGeom>
          </p:spPr>
        </p:pic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xmlns="" id="{2E56C1C0-78C3-4AAE-859D-E0BB72A47D16}"/>
                </a:ext>
              </a:extLst>
            </p:cNvPr>
            <p:cNvSpPr txBox="1"/>
            <p:nvPr/>
          </p:nvSpPr>
          <p:spPr>
            <a:xfrm>
              <a:off x="4009841" y="4260293"/>
              <a:ext cx="660758" cy="246221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CA" sz="1000" dirty="0"/>
                <a:t>Monocot</a:t>
              </a:r>
            </a:p>
          </p:txBody>
        </p:sp>
        <p:cxnSp>
          <p:nvCxnSpPr>
            <p:cNvPr id="138" name="Straight Arrow Connector 137">
              <a:extLst>
                <a:ext uri="{FF2B5EF4-FFF2-40B4-BE49-F238E27FC236}">
                  <a16:creationId xmlns:a16="http://schemas.microsoft.com/office/drawing/2014/main" xmlns="" id="{8C911964-7D7E-4EE3-AE3A-2365964E0222}"/>
                </a:ext>
              </a:extLst>
            </p:cNvPr>
            <p:cNvCxnSpPr>
              <a:cxnSpLocks/>
            </p:cNvCxnSpPr>
            <p:nvPr/>
          </p:nvCxnSpPr>
          <p:spPr>
            <a:xfrm>
              <a:off x="4795961" y="3470700"/>
              <a:ext cx="76183" cy="243760"/>
            </a:xfrm>
            <a:prstGeom prst="straightConnector1">
              <a:avLst/>
            </a:prstGeom>
            <a:ln w="63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Arrow Connector 138">
              <a:extLst>
                <a:ext uri="{FF2B5EF4-FFF2-40B4-BE49-F238E27FC236}">
                  <a16:creationId xmlns:a16="http://schemas.microsoft.com/office/drawing/2014/main" xmlns="" id="{5BC851E5-974A-4D84-B57B-B07E1A6EC06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736158" y="3478076"/>
              <a:ext cx="59804" cy="255783"/>
            </a:xfrm>
            <a:prstGeom prst="straightConnector1">
              <a:avLst/>
            </a:prstGeom>
            <a:ln w="63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0" name="TextBox 139">
              <a:extLst>
                <a:ext uri="{FF2B5EF4-FFF2-40B4-BE49-F238E27FC236}">
                  <a16:creationId xmlns:a16="http://schemas.microsoft.com/office/drawing/2014/main" xmlns="" id="{CEB51F4A-DDE1-48AE-A336-76579A19BEDD}"/>
                </a:ext>
              </a:extLst>
            </p:cNvPr>
            <p:cNvSpPr txBox="1"/>
            <p:nvPr/>
          </p:nvSpPr>
          <p:spPr>
            <a:xfrm>
              <a:off x="4670644" y="3247924"/>
              <a:ext cx="264308" cy="2781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3</a:t>
              </a:r>
            </a:p>
          </p:txBody>
        </p:sp>
        <p:cxnSp>
          <p:nvCxnSpPr>
            <p:cNvPr id="141" name="Straight Arrow Connector 140">
              <a:extLst>
                <a:ext uri="{FF2B5EF4-FFF2-40B4-BE49-F238E27FC236}">
                  <a16:creationId xmlns:a16="http://schemas.microsoft.com/office/drawing/2014/main" xmlns="" id="{30E631C9-1A6D-4A97-B945-068472DBFE1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311334" y="2777250"/>
              <a:ext cx="23008" cy="250508"/>
            </a:xfrm>
            <a:prstGeom prst="straightConnector1">
              <a:avLst/>
            </a:prstGeom>
            <a:ln w="63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xmlns="" id="{6898F9B4-FE92-4CFC-B88F-45EEF78F7204}"/>
                </a:ext>
              </a:extLst>
            </p:cNvPr>
            <p:cNvSpPr txBox="1"/>
            <p:nvPr/>
          </p:nvSpPr>
          <p:spPr>
            <a:xfrm>
              <a:off x="5202188" y="2961064"/>
              <a:ext cx="264308" cy="2781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4</a:t>
              </a:r>
            </a:p>
          </p:txBody>
        </p:sp>
        <p:sp>
          <p:nvSpPr>
            <p:cNvPr id="143" name="TextBox 142">
              <a:extLst>
                <a:ext uri="{FF2B5EF4-FFF2-40B4-BE49-F238E27FC236}">
                  <a16:creationId xmlns:a16="http://schemas.microsoft.com/office/drawing/2014/main" xmlns="" id="{A3FDD8D9-BFB7-41CC-831D-CBB2F34EB96E}"/>
                </a:ext>
              </a:extLst>
            </p:cNvPr>
            <p:cNvSpPr txBox="1"/>
            <p:nvPr/>
          </p:nvSpPr>
          <p:spPr>
            <a:xfrm>
              <a:off x="4903096" y="2692191"/>
              <a:ext cx="264308" cy="2781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5</a:t>
              </a:r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xmlns="" id="{5E5F26C6-26E3-4A67-AC97-9392FD5C8920}"/>
                </a:ext>
              </a:extLst>
            </p:cNvPr>
            <p:cNvSpPr txBox="1"/>
            <p:nvPr/>
          </p:nvSpPr>
          <p:spPr>
            <a:xfrm>
              <a:off x="5273496" y="3555889"/>
              <a:ext cx="264308" cy="2781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2</a:t>
              </a: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xmlns="" id="{AC00E936-1924-497B-88BF-FE5904E214C0}"/>
                </a:ext>
              </a:extLst>
            </p:cNvPr>
            <p:cNvSpPr txBox="1"/>
            <p:nvPr/>
          </p:nvSpPr>
          <p:spPr>
            <a:xfrm>
              <a:off x="5812630" y="3027758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2</a:t>
              </a: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xmlns="" id="{AD2657B8-FDB0-4FD0-B30C-0E271D55634F}"/>
                </a:ext>
              </a:extLst>
            </p:cNvPr>
            <p:cNvSpPr txBox="1"/>
            <p:nvPr/>
          </p:nvSpPr>
          <p:spPr>
            <a:xfrm>
              <a:off x="4471850" y="2781388"/>
              <a:ext cx="264308" cy="2781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2</a:t>
              </a:r>
            </a:p>
          </p:txBody>
        </p: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xmlns="" id="{FCB2D3F4-F39D-43D9-926A-C63DF07D743A}"/>
                </a:ext>
              </a:extLst>
            </p:cNvPr>
            <p:cNvSpPr txBox="1"/>
            <p:nvPr/>
          </p:nvSpPr>
          <p:spPr>
            <a:xfrm>
              <a:off x="5460382" y="2727116"/>
              <a:ext cx="264308" cy="2781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5</a:t>
              </a:r>
            </a:p>
          </p:txBody>
        </p: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xmlns="" id="{891690CD-89D1-4F3D-8027-EC7D0BDCE304}"/>
                </a:ext>
              </a:extLst>
            </p:cNvPr>
            <p:cNvSpPr txBox="1"/>
            <p:nvPr/>
          </p:nvSpPr>
          <p:spPr>
            <a:xfrm>
              <a:off x="4424101" y="3722697"/>
              <a:ext cx="264308" cy="2781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5</a:t>
              </a:r>
            </a:p>
          </p:txBody>
        </p:sp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xmlns="" id="{93C32026-C2D4-4EBC-A2C2-F54B4CEE1ABC}"/>
                </a:ext>
              </a:extLst>
            </p:cNvPr>
            <p:cNvSpPr txBox="1"/>
            <p:nvPr/>
          </p:nvSpPr>
          <p:spPr>
            <a:xfrm>
              <a:off x="4968302" y="3881223"/>
              <a:ext cx="264308" cy="2781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5</a:t>
              </a:r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xmlns="" id="{A942870A-51DA-4A41-A6E3-E4C5A04D36E8}"/>
                </a:ext>
              </a:extLst>
            </p:cNvPr>
            <p:cNvCxnSpPr/>
            <p:nvPr/>
          </p:nvCxnSpPr>
          <p:spPr>
            <a:xfrm>
              <a:off x="6301089" y="4411455"/>
              <a:ext cx="468000" cy="0"/>
            </a:xfrm>
            <a:prstGeom prst="line">
              <a:avLst/>
            </a:prstGeom>
            <a:ln w="28575"/>
            <a:effectLst>
              <a:glow rad="38100">
                <a:schemeClr val="bg1"/>
              </a:glow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348F20E0-EE72-46F9-917F-0C5791397395}"/>
              </a:ext>
            </a:extLst>
          </p:cNvPr>
          <p:cNvGrpSpPr/>
          <p:nvPr/>
        </p:nvGrpSpPr>
        <p:grpSpPr>
          <a:xfrm>
            <a:off x="0" y="4622870"/>
            <a:ext cx="2200573" cy="2190753"/>
            <a:chOff x="0" y="4641870"/>
            <a:chExt cx="2200573" cy="2190753"/>
          </a:xfrm>
        </p:grpSpPr>
        <p:pic>
          <p:nvPicPr>
            <p:cNvPr id="11" name="Picture 10" descr="A close up of a map&#10;&#10;Description automatically generated">
              <a:extLst>
                <a:ext uri="{FF2B5EF4-FFF2-40B4-BE49-F238E27FC236}">
                  <a16:creationId xmlns:a16="http://schemas.microsoft.com/office/drawing/2014/main" xmlns="" id="{C1315C88-D13E-48DC-94CF-DF891E2FC4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3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025" t="35907" r="27668"/>
            <a:stretch/>
          </p:blipFill>
          <p:spPr>
            <a:xfrm>
              <a:off x="1" y="4641870"/>
              <a:ext cx="2200572" cy="2189780"/>
            </a:xfrm>
            <a:prstGeom prst="rect">
              <a:avLst/>
            </a:prstGeom>
          </p:spPr>
        </p:pic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xmlns="" id="{F6C51546-C7AF-47F0-A8E4-B78ADAF3AF43}"/>
                </a:ext>
              </a:extLst>
            </p:cNvPr>
            <p:cNvSpPr txBox="1"/>
            <p:nvPr/>
          </p:nvSpPr>
          <p:spPr>
            <a:xfrm>
              <a:off x="0" y="6586402"/>
              <a:ext cx="457176" cy="246221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CA" sz="1000" dirty="0"/>
                <a:t>Dicot</a:t>
              </a:r>
            </a:p>
          </p:txBody>
        </p:sp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xmlns="" id="{E4772BAC-979D-45E2-9D3B-E634BC5BFA22}"/>
                </a:ext>
              </a:extLst>
            </p:cNvPr>
            <p:cNvSpPr txBox="1"/>
            <p:nvPr/>
          </p:nvSpPr>
          <p:spPr>
            <a:xfrm>
              <a:off x="1440630" y="5576760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2</a:t>
              </a:r>
            </a:p>
          </p:txBody>
        </p:sp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xmlns="" id="{3AE11CDA-8AAD-42C1-B781-AE73377C8DCD}"/>
                </a:ext>
              </a:extLst>
            </p:cNvPr>
            <p:cNvSpPr txBox="1"/>
            <p:nvPr/>
          </p:nvSpPr>
          <p:spPr>
            <a:xfrm>
              <a:off x="545694" y="5269502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2</a:t>
              </a:r>
            </a:p>
          </p:txBody>
        </p:sp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xmlns="" id="{F6C3B1FF-68F9-4445-B37E-ABCB1FD74343}"/>
                </a:ext>
              </a:extLst>
            </p:cNvPr>
            <p:cNvSpPr txBox="1"/>
            <p:nvPr/>
          </p:nvSpPr>
          <p:spPr>
            <a:xfrm>
              <a:off x="1100287" y="6134862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2</a:t>
              </a:r>
            </a:p>
          </p:txBody>
        </p:sp>
        <p:cxnSp>
          <p:nvCxnSpPr>
            <p:cNvPr id="129" name="Straight Arrow Connector 128">
              <a:extLst>
                <a:ext uri="{FF2B5EF4-FFF2-40B4-BE49-F238E27FC236}">
                  <a16:creationId xmlns:a16="http://schemas.microsoft.com/office/drawing/2014/main" xmlns="" id="{B19F995F-AE59-49D0-B631-05389E2132C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4532" y="5945861"/>
              <a:ext cx="213089" cy="162143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xmlns="" id="{37932166-50A7-4DCB-9707-85FCC8BF6D86}"/>
                </a:ext>
              </a:extLst>
            </p:cNvPr>
            <p:cNvSpPr txBox="1"/>
            <p:nvPr/>
          </p:nvSpPr>
          <p:spPr>
            <a:xfrm>
              <a:off x="515691" y="6019401"/>
              <a:ext cx="26321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4</a:t>
              </a:r>
            </a:p>
          </p:txBody>
        </p:sp>
        <p:cxnSp>
          <p:nvCxnSpPr>
            <p:cNvPr id="131" name="Straight Arrow Connector 130">
              <a:extLst>
                <a:ext uri="{FF2B5EF4-FFF2-40B4-BE49-F238E27FC236}">
                  <a16:creationId xmlns:a16="http://schemas.microsoft.com/office/drawing/2014/main" xmlns="" id="{D5A0EEEA-2953-487F-B88B-9AFA349A0AE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187195" y="5237202"/>
              <a:ext cx="291451" cy="75347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2" name="TextBox 131">
              <a:extLst>
                <a:ext uri="{FF2B5EF4-FFF2-40B4-BE49-F238E27FC236}">
                  <a16:creationId xmlns:a16="http://schemas.microsoft.com/office/drawing/2014/main" xmlns="" id="{4F102402-268E-4024-95C9-7B7490F4330E}"/>
                </a:ext>
              </a:extLst>
            </p:cNvPr>
            <p:cNvSpPr txBox="1"/>
            <p:nvPr/>
          </p:nvSpPr>
          <p:spPr>
            <a:xfrm>
              <a:off x="1407105" y="5174050"/>
              <a:ext cx="26321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4</a:t>
              </a: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xmlns="" id="{1C220A78-DA82-4B43-B064-946F6D641678}"/>
                </a:ext>
              </a:extLst>
            </p:cNvPr>
            <p:cNvCxnSpPr/>
            <p:nvPr/>
          </p:nvCxnSpPr>
          <p:spPr>
            <a:xfrm>
              <a:off x="1924866" y="6735304"/>
              <a:ext cx="183600" cy="0"/>
            </a:xfrm>
            <a:prstGeom prst="line">
              <a:avLst/>
            </a:prstGeom>
            <a:ln w="28575"/>
            <a:effectLst>
              <a:glow rad="38100">
                <a:schemeClr val="bg1"/>
              </a:glow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E738A225-EBB5-4536-8BED-4475D2ED5629}"/>
              </a:ext>
            </a:extLst>
          </p:cNvPr>
          <p:cNvGrpSpPr/>
          <p:nvPr/>
        </p:nvGrpSpPr>
        <p:grpSpPr>
          <a:xfrm>
            <a:off x="2323683" y="4628600"/>
            <a:ext cx="2213007" cy="2185200"/>
            <a:chOff x="2323683" y="4647600"/>
            <a:chExt cx="2213007" cy="2185200"/>
          </a:xfrm>
        </p:grpSpPr>
        <p:pic>
          <p:nvPicPr>
            <p:cNvPr id="70" name="Picture 69" descr="A picture containing rain, large, group&#10;&#10;Description automatically generated">
              <a:extLst>
                <a:ext uri="{FF2B5EF4-FFF2-40B4-BE49-F238E27FC236}">
                  <a16:creationId xmlns:a16="http://schemas.microsoft.com/office/drawing/2014/main" xmlns="" id="{AD8E01C6-5A38-4BE9-BAD7-20308981D4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361" t="-21" r="11719" b="-21"/>
            <a:stretch/>
          </p:blipFill>
          <p:spPr>
            <a:xfrm>
              <a:off x="2325600" y="4647600"/>
              <a:ext cx="2211090" cy="2185200"/>
            </a:xfrm>
            <a:prstGeom prst="rect">
              <a:avLst/>
            </a:prstGeom>
          </p:spPr>
        </p:pic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xmlns="" id="{5F85F1EF-3908-476A-9064-9CA970E6E32E}"/>
                </a:ext>
              </a:extLst>
            </p:cNvPr>
            <p:cNvSpPr txBox="1"/>
            <p:nvPr/>
          </p:nvSpPr>
          <p:spPr>
            <a:xfrm>
              <a:off x="2323683" y="6584724"/>
              <a:ext cx="457176" cy="246221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CA" sz="1000" dirty="0"/>
                <a:t>Dicot</a:t>
              </a:r>
            </a:p>
          </p:txBody>
        </p:sp>
        <p:sp>
          <p:nvSpPr>
            <p:cNvPr id="167" name="TextBox 166">
              <a:extLst>
                <a:ext uri="{FF2B5EF4-FFF2-40B4-BE49-F238E27FC236}">
                  <a16:creationId xmlns:a16="http://schemas.microsoft.com/office/drawing/2014/main" xmlns="" id="{B54FB0B1-755D-4BE1-9828-893E80F3A492}"/>
                </a:ext>
              </a:extLst>
            </p:cNvPr>
            <p:cNvSpPr txBox="1"/>
            <p:nvPr/>
          </p:nvSpPr>
          <p:spPr>
            <a:xfrm>
              <a:off x="4193660" y="4934914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1</a:t>
              </a:r>
            </a:p>
          </p:txBody>
        </p:sp>
        <p:cxnSp>
          <p:nvCxnSpPr>
            <p:cNvPr id="193" name="Straight Arrow Connector 192">
              <a:extLst>
                <a:ext uri="{FF2B5EF4-FFF2-40B4-BE49-F238E27FC236}">
                  <a16:creationId xmlns:a16="http://schemas.microsoft.com/office/drawing/2014/main" xmlns="" id="{3E9136AD-2EEA-4CD8-9350-09D6EAC4B6C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24200" y="5215713"/>
              <a:ext cx="286998" cy="102206"/>
            </a:xfrm>
            <a:prstGeom prst="straightConnector1">
              <a:avLst/>
            </a:prstGeom>
            <a:ln w="190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Straight Arrow Connector 193">
              <a:extLst>
                <a:ext uri="{FF2B5EF4-FFF2-40B4-BE49-F238E27FC236}">
                  <a16:creationId xmlns:a16="http://schemas.microsoft.com/office/drawing/2014/main" xmlns="" id="{2D116E95-2653-401F-AB8F-0969E5381F07}"/>
                </a:ext>
              </a:extLst>
            </p:cNvPr>
            <p:cNvCxnSpPr>
              <a:cxnSpLocks/>
            </p:cNvCxnSpPr>
            <p:nvPr/>
          </p:nvCxnSpPr>
          <p:spPr>
            <a:xfrm>
              <a:off x="3124200" y="5317919"/>
              <a:ext cx="354816" cy="258841"/>
            </a:xfrm>
            <a:prstGeom prst="straightConnector1">
              <a:avLst/>
            </a:prstGeom>
            <a:ln w="190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Straight Arrow Connector 195">
              <a:extLst>
                <a:ext uri="{FF2B5EF4-FFF2-40B4-BE49-F238E27FC236}">
                  <a16:creationId xmlns:a16="http://schemas.microsoft.com/office/drawing/2014/main" xmlns="" id="{65DAC2E1-984E-485E-BA43-7D4574F09E6B}"/>
                </a:ext>
              </a:extLst>
            </p:cNvPr>
            <p:cNvCxnSpPr>
              <a:cxnSpLocks/>
            </p:cNvCxnSpPr>
            <p:nvPr/>
          </p:nvCxnSpPr>
          <p:spPr>
            <a:xfrm>
              <a:off x="3061289" y="5388662"/>
              <a:ext cx="38061" cy="321559"/>
            </a:xfrm>
            <a:prstGeom prst="straightConnector1">
              <a:avLst/>
            </a:prstGeom>
            <a:ln w="190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3" name="TextBox 202">
              <a:extLst>
                <a:ext uri="{FF2B5EF4-FFF2-40B4-BE49-F238E27FC236}">
                  <a16:creationId xmlns:a16="http://schemas.microsoft.com/office/drawing/2014/main" xmlns="" id="{A17876D3-0880-430C-8D57-DAEF6D1095CB}"/>
                </a:ext>
              </a:extLst>
            </p:cNvPr>
            <p:cNvSpPr txBox="1"/>
            <p:nvPr/>
          </p:nvSpPr>
          <p:spPr>
            <a:xfrm>
              <a:off x="2922800" y="5174050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2</a:t>
              </a:r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xmlns="" id="{C8B454F3-8288-4D3C-B42B-B85DE6F307DA}"/>
                </a:ext>
              </a:extLst>
            </p:cNvPr>
            <p:cNvCxnSpPr/>
            <p:nvPr/>
          </p:nvCxnSpPr>
          <p:spPr>
            <a:xfrm>
              <a:off x="4325267" y="6735168"/>
              <a:ext cx="122400" cy="0"/>
            </a:xfrm>
            <a:prstGeom prst="line">
              <a:avLst/>
            </a:prstGeom>
            <a:ln w="28575"/>
            <a:effectLst>
              <a:glow rad="38100">
                <a:schemeClr val="bg1"/>
              </a:glow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DA19C1A2-9A2E-4E58-9DDD-1421AA0B822D}"/>
              </a:ext>
            </a:extLst>
          </p:cNvPr>
          <p:cNvGrpSpPr/>
          <p:nvPr/>
        </p:nvGrpSpPr>
        <p:grpSpPr>
          <a:xfrm>
            <a:off x="4665317" y="4628600"/>
            <a:ext cx="2192683" cy="2190200"/>
            <a:chOff x="4665317" y="4647600"/>
            <a:chExt cx="2192683" cy="2190200"/>
          </a:xfrm>
        </p:grpSpPr>
        <p:pic>
          <p:nvPicPr>
            <p:cNvPr id="68" name="Picture 67" descr="A close up of a coral&#10;&#10;Description automatically generated">
              <a:extLst>
                <a:ext uri="{FF2B5EF4-FFF2-40B4-BE49-F238E27FC236}">
                  <a16:creationId xmlns:a16="http://schemas.microsoft.com/office/drawing/2014/main" xmlns="" id="{749053EE-D73D-4F1D-8BD3-CA277B4DAE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228" t="852" r="12846" b="12784"/>
            <a:stretch/>
          </p:blipFill>
          <p:spPr>
            <a:xfrm>
              <a:off x="4665600" y="4647600"/>
              <a:ext cx="2192400" cy="2188800"/>
            </a:xfrm>
            <a:prstGeom prst="rect">
              <a:avLst/>
            </a:prstGeom>
          </p:spPr>
        </p:pic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xmlns="" id="{A88D14D3-86A0-4DDA-A0A8-CE74C291464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155097" y="5921802"/>
              <a:ext cx="93303" cy="426121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xmlns="" id="{31815111-F71E-4361-8503-343CAD1243F5}"/>
                </a:ext>
              </a:extLst>
            </p:cNvPr>
            <p:cNvCxnSpPr>
              <a:cxnSpLocks/>
            </p:cNvCxnSpPr>
            <p:nvPr/>
          </p:nvCxnSpPr>
          <p:spPr>
            <a:xfrm>
              <a:off x="6248400" y="5921802"/>
              <a:ext cx="149130" cy="490333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xmlns="" id="{61589F6F-3156-4F35-9FDB-22C5919EBC1B}"/>
                </a:ext>
              </a:extLst>
            </p:cNvPr>
            <p:cNvSpPr txBox="1"/>
            <p:nvPr/>
          </p:nvSpPr>
          <p:spPr>
            <a:xfrm>
              <a:off x="6125734" y="5710221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3</a:t>
              </a:r>
            </a:p>
          </p:txBody>
        </p: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xmlns="" id="{58562BB7-1BD7-4A94-BA39-AC311BD94A2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97530" y="4904086"/>
              <a:ext cx="141824" cy="413833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xmlns="" id="{9DF630D2-E595-464E-8771-2043EE46B046}"/>
                </a:ext>
              </a:extLst>
            </p:cNvPr>
            <p:cNvSpPr txBox="1"/>
            <p:nvPr/>
          </p:nvSpPr>
          <p:spPr>
            <a:xfrm>
              <a:off x="6241271" y="5263357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4</a:t>
              </a:r>
            </a:p>
          </p:txBody>
        </p:sp>
        <p:sp>
          <p:nvSpPr>
            <p:cNvPr id="191" name="TextBox 190">
              <a:extLst>
                <a:ext uri="{FF2B5EF4-FFF2-40B4-BE49-F238E27FC236}">
                  <a16:creationId xmlns:a16="http://schemas.microsoft.com/office/drawing/2014/main" xmlns="" id="{DBEB5036-51F1-4115-B363-4E0570A42564}"/>
                </a:ext>
              </a:extLst>
            </p:cNvPr>
            <p:cNvSpPr txBox="1"/>
            <p:nvPr/>
          </p:nvSpPr>
          <p:spPr>
            <a:xfrm>
              <a:off x="5347949" y="5644802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2</a:t>
              </a:r>
            </a:p>
          </p:txBody>
        </p:sp>
        <p:sp>
          <p:nvSpPr>
            <p:cNvPr id="208" name="TextBox 207">
              <a:extLst>
                <a:ext uri="{FF2B5EF4-FFF2-40B4-BE49-F238E27FC236}">
                  <a16:creationId xmlns:a16="http://schemas.microsoft.com/office/drawing/2014/main" xmlns="" id="{8CC9A39A-E57B-4323-8102-38D61EBA838E}"/>
                </a:ext>
              </a:extLst>
            </p:cNvPr>
            <p:cNvSpPr txBox="1"/>
            <p:nvPr/>
          </p:nvSpPr>
          <p:spPr>
            <a:xfrm>
              <a:off x="4665317" y="6591579"/>
              <a:ext cx="457176" cy="246221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CA" sz="1000" dirty="0"/>
                <a:t>Dicot</a:t>
              </a:r>
            </a:p>
          </p:txBody>
        </p:sp>
        <p:cxnSp>
          <p:nvCxnSpPr>
            <p:cNvPr id="106" name="Straight Arrow Connector 105">
              <a:extLst>
                <a:ext uri="{FF2B5EF4-FFF2-40B4-BE49-F238E27FC236}">
                  <a16:creationId xmlns:a16="http://schemas.microsoft.com/office/drawing/2014/main" xmlns="" id="{F2C66A2A-EDB3-487F-AF66-C04CA405ECEF}"/>
                </a:ext>
              </a:extLst>
            </p:cNvPr>
            <p:cNvCxnSpPr>
              <a:cxnSpLocks/>
            </p:cNvCxnSpPr>
            <p:nvPr/>
          </p:nvCxnSpPr>
          <p:spPr>
            <a:xfrm>
              <a:off x="4954630" y="5710221"/>
              <a:ext cx="157003" cy="383289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xmlns="" id="{30AEF535-2D8C-410C-8E40-8892A217DB63}"/>
                </a:ext>
              </a:extLst>
            </p:cNvPr>
            <p:cNvSpPr txBox="1"/>
            <p:nvPr/>
          </p:nvSpPr>
          <p:spPr>
            <a:xfrm>
              <a:off x="4795961" y="5508973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4</a:t>
              </a:r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xmlns="" id="{C834B381-EDED-499A-B2AD-8EB60D6CBFF3}"/>
                </a:ext>
              </a:extLst>
            </p:cNvPr>
            <p:cNvCxnSpPr/>
            <p:nvPr/>
          </p:nvCxnSpPr>
          <p:spPr>
            <a:xfrm>
              <a:off x="6213299" y="6742584"/>
              <a:ext cx="554400" cy="0"/>
            </a:xfrm>
            <a:prstGeom prst="line">
              <a:avLst/>
            </a:prstGeom>
            <a:ln w="28575"/>
            <a:effectLst>
              <a:glow rad="38100">
                <a:schemeClr val="bg1"/>
              </a:glow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12EE8D3-AD00-4208-99C7-441988E6B923}"/>
              </a:ext>
            </a:extLst>
          </p:cNvPr>
          <p:cNvGrpSpPr/>
          <p:nvPr/>
        </p:nvGrpSpPr>
        <p:grpSpPr>
          <a:xfrm>
            <a:off x="0" y="6940800"/>
            <a:ext cx="2203200" cy="2203200"/>
            <a:chOff x="0" y="6940800"/>
            <a:chExt cx="2203200" cy="2203200"/>
          </a:xfrm>
        </p:grpSpPr>
        <p:pic>
          <p:nvPicPr>
            <p:cNvPr id="34" name="Picture 33" descr="A picture containing building, stone, laying&#10;&#10;Description automatically generated">
              <a:extLst>
                <a:ext uri="{FF2B5EF4-FFF2-40B4-BE49-F238E27FC236}">
                  <a16:creationId xmlns:a16="http://schemas.microsoft.com/office/drawing/2014/main" xmlns="" id="{8ABFCCFF-4888-482B-B799-E62B88B488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16" b="12820"/>
            <a:stretch/>
          </p:blipFill>
          <p:spPr>
            <a:xfrm>
              <a:off x="0" y="6940800"/>
              <a:ext cx="2203200" cy="2203200"/>
            </a:xfrm>
            <a:prstGeom prst="rect">
              <a:avLst/>
            </a:prstGeom>
          </p:spPr>
        </p:pic>
        <p:sp>
          <p:nvSpPr>
            <p:cNvPr id="150" name="TextBox 149">
              <a:extLst>
                <a:ext uri="{FF2B5EF4-FFF2-40B4-BE49-F238E27FC236}">
                  <a16:creationId xmlns:a16="http://schemas.microsoft.com/office/drawing/2014/main" xmlns="" id="{3590ED28-F62E-4917-B4D4-C9A066543D5E}"/>
                </a:ext>
              </a:extLst>
            </p:cNvPr>
            <p:cNvSpPr txBox="1"/>
            <p:nvPr/>
          </p:nvSpPr>
          <p:spPr>
            <a:xfrm>
              <a:off x="1685236" y="7585164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6</a:t>
              </a:r>
            </a:p>
          </p:txBody>
        </p:sp>
        <p:cxnSp>
          <p:nvCxnSpPr>
            <p:cNvPr id="151" name="Straight Arrow Connector 150">
              <a:extLst>
                <a:ext uri="{FF2B5EF4-FFF2-40B4-BE49-F238E27FC236}">
                  <a16:creationId xmlns:a16="http://schemas.microsoft.com/office/drawing/2014/main" xmlns="" id="{DB580098-7330-4990-9152-4FA2312B9E5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537909" y="7633456"/>
              <a:ext cx="228600" cy="76199"/>
            </a:xfrm>
            <a:prstGeom prst="straightConnector1">
              <a:avLst/>
            </a:prstGeom>
            <a:ln w="63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3" name="TextBox 152">
              <a:extLst>
                <a:ext uri="{FF2B5EF4-FFF2-40B4-BE49-F238E27FC236}">
                  <a16:creationId xmlns:a16="http://schemas.microsoft.com/office/drawing/2014/main" xmlns="" id="{791BF44D-0453-436F-8C7F-FF7E428CDF19}"/>
                </a:ext>
              </a:extLst>
            </p:cNvPr>
            <p:cNvSpPr txBox="1"/>
            <p:nvPr/>
          </p:nvSpPr>
          <p:spPr>
            <a:xfrm>
              <a:off x="418267" y="7599709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6</a:t>
              </a:r>
            </a:p>
          </p:txBody>
        </p:sp>
        <p:cxnSp>
          <p:nvCxnSpPr>
            <p:cNvPr id="154" name="Straight Arrow Connector 153">
              <a:extLst>
                <a:ext uri="{FF2B5EF4-FFF2-40B4-BE49-F238E27FC236}">
                  <a16:creationId xmlns:a16="http://schemas.microsoft.com/office/drawing/2014/main" xmlns="" id="{091EC699-C69E-4EAB-9C91-6096C210C05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11473" y="7460142"/>
              <a:ext cx="95859" cy="212977"/>
            </a:xfrm>
            <a:prstGeom prst="straightConnector1">
              <a:avLst/>
            </a:prstGeom>
            <a:ln w="63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Arrow Connector 156">
              <a:extLst>
                <a:ext uri="{FF2B5EF4-FFF2-40B4-BE49-F238E27FC236}">
                  <a16:creationId xmlns:a16="http://schemas.microsoft.com/office/drawing/2014/main" xmlns="" id="{E94D8648-8250-465D-9309-38CD7741AF1C}"/>
                </a:ext>
              </a:extLst>
            </p:cNvPr>
            <p:cNvCxnSpPr>
              <a:cxnSpLocks/>
            </p:cNvCxnSpPr>
            <p:nvPr/>
          </p:nvCxnSpPr>
          <p:spPr>
            <a:xfrm>
              <a:off x="1579954" y="8418189"/>
              <a:ext cx="279216" cy="0"/>
            </a:xfrm>
            <a:prstGeom prst="straightConnector1">
              <a:avLst/>
            </a:prstGeom>
            <a:ln w="63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8" name="TextBox 157">
              <a:extLst>
                <a:ext uri="{FF2B5EF4-FFF2-40B4-BE49-F238E27FC236}">
                  <a16:creationId xmlns:a16="http://schemas.microsoft.com/office/drawing/2014/main" xmlns="" id="{09CEAC0A-A9C2-4A71-9079-60958D9350E5}"/>
                </a:ext>
              </a:extLst>
            </p:cNvPr>
            <p:cNvSpPr txBox="1"/>
            <p:nvPr/>
          </p:nvSpPr>
          <p:spPr>
            <a:xfrm>
              <a:off x="1401796" y="8287752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6</a:t>
              </a:r>
            </a:p>
          </p:txBody>
        </p:sp>
        <p:cxnSp>
          <p:nvCxnSpPr>
            <p:cNvPr id="165" name="Straight Arrow Connector 164">
              <a:extLst>
                <a:ext uri="{FF2B5EF4-FFF2-40B4-BE49-F238E27FC236}">
                  <a16:creationId xmlns:a16="http://schemas.microsoft.com/office/drawing/2014/main" xmlns="" id="{230D9FE0-7BCF-4DE8-A29F-88321C77E36D}"/>
                </a:ext>
              </a:extLst>
            </p:cNvPr>
            <p:cNvCxnSpPr>
              <a:cxnSpLocks/>
            </p:cNvCxnSpPr>
            <p:nvPr/>
          </p:nvCxnSpPr>
          <p:spPr>
            <a:xfrm>
              <a:off x="507332" y="8229600"/>
              <a:ext cx="226274" cy="131557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6" name="TextBox 165">
              <a:extLst>
                <a:ext uri="{FF2B5EF4-FFF2-40B4-BE49-F238E27FC236}">
                  <a16:creationId xmlns:a16="http://schemas.microsoft.com/office/drawing/2014/main" xmlns="" id="{E2156010-72A3-4A2D-99E9-FCD2A2E5A4E1}"/>
                </a:ext>
              </a:extLst>
            </p:cNvPr>
            <p:cNvSpPr txBox="1"/>
            <p:nvPr/>
          </p:nvSpPr>
          <p:spPr>
            <a:xfrm>
              <a:off x="306077" y="8067502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/>
                  <a:cs typeface="Times New Roman"/>
                </a:rPr>
                <a:t>1</a:t>
              </a:r>
            </a:p>
          </p:txBody>
        </p:sp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xmlns="" id="{7384F457-AA6D-47D8-9A00-A1A5B8C90793}"/>
                </a:ext>
              </a:extLst>
            </p:cNvPr>
            <p:cNvSpPr txBox="1"/>
            <p:nvPr/>
          </p:nvSpPr>
          <p:spPr>
            <a:xfrm>
              <a:off x="0" y="8897779"/>
              <a:ext cx="790601" cy="246221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CA" sz="1000" i="1" dirty="0"/>
                <a:t>Arabidopsis</a:t>
              </a:r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xmlns="" id="{E7A8405F-655F-4ED8-AE2E-DAA14FD304C9}"/>
                </a:ext>
              </a:extLst>
            </p:cNvPr>
            <p:cNvCxnSpPr/>
            <p:nvPr/>
          </p:nvCxnSpPr>
          <p:spPr>
            <a:xfrm>
              <a:off x="1978779" y="9050825"/>
              <a:ext cx="14040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xmlns="" id="{596F4D69-E8E5-434D-98E7-6990D9DDD547}"/>
              </a:ext>
            </a:extLst>
          </p:cNvPr>
          <p:cNvGrpSpPr/>
          <p:nvPr/>
        </p:nvGrpSpPr>
        <p:grpSpPr>
          <a:xfrm>
            <a:off x="5548287" y="6936232"/>
            <a:ext cx="1309715" cy="2207768"/>
            <a:chOff x="5548287" y="6936232"/>
            <a:chExt cx="1309715" cy="2207768"/>
          </a:xfrm>
        </p:grpSpPr>
        <p:pic>
          <p:nvPicPr>
            <p:cNvPr id="31" name="Picture 30" descr="A picture containing text, map&#10;&#10;Description automatically generated">
              <a:extLst>
                <a:ext uri="{FF2B5EF4-FFF2-40B4-BE49-F238E27FC236}">
                  <a16:creationId xmlns:a16="http://schemas.microsoft.com/office/drawing/2014/main" xmlns="" id="{830CF027-3D2A-4166-A563-68E451FB1E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311" t="39251" r="15710" b="4606"/>
            <a:stretch/>
          </p:blipFill>
          <p:spPr>
            <a:xfrm rot="16200000">
              <a:off x="5099262" y="7385260"/>
              <a:ext cx="2207768" cy="1309712"/>
            </a:xfrm>
            <a:prstGeom prst="rect">
              <a:avLst/>
            </a:prstGeom>
          </p:spPr>
        </p:pic>
        <p:sp>
          <p:nvSpPr>
            <p:cNvPr id="137" name="TextBox 136">
              <a:extLst>
                <a:ext uri="{FF2B5EF4-FFF2-40B4-BE49-F238E27FC236}">
                  <a16:creationId xmlns:a16="http://schemas.microsoft.com/office/drawing/2014/main" xmlns="" id="{F2478FA9-2090-4B07-97F1-06268CE6091A}"/>
                </a:ext>
              </a:extLst>
            </p:cNvPr>
            <p:cNvSpPr txBox="1"/>
            <p:nvPr/>
          </p:nvSpPr>
          <p:spPr>
            <a:xfrm>
              <a:off x="6490499" y="8237491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7</a:t>
              </a:r>
            </a:p>
          </p:txBody>
        </p:sp>
        <p:cxnSp>
          <p:nvCxnSpPr>
            <p:cNvPr id="145" name="Straight Arrow Connector 144">
              <a:extLst>
                <a:ext uri="{FF2B5EF4-FFF2-40B4-BE49-F238E27FC236}">
                  <a16:creationId xmlns:a16="http://schemas.microsoft.com/office/drawing/2014/main" xmlns="" id="{E229DCEB-C603-49B6-8CFC-97AB5E4BB56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366249" y="8457511"/>
              <a:ext cx="248498" cy="324546"/>
            </a:xfrm>
            <a:prstGeom prst="straightConnector1">
              <a:avLst/>
            </a:prstGeom>
            <a:ln w="63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Arrow Connector 145">
              <a:extLst>
                <a:ext uri="{FF2B5EF4-FFF2-40B4-BE49-F238E27FC236}">
                  <a16:creationId xmlns:a16="http://schemas.microsoft.com/office/drawing/2014/main" xmlns="" id="{4D49CCD3-2FC9-4F2E-A58E-EDC8A6BEC98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293134" y="7928966"/>
              <a:ext cx="322369" cy="358786"/>
            </a:xfrm>
            <a:prstGeom prst="straightConnector1">
              <a:avLst/>
            </a:prstGeom>
            <a:ln w="63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Arrow Connector 147">
              <a:extLst>
                <a:ext uri="{FF2B5EF4-FFF2-40B4-BE49-F238E27FC236}">
                  <a16:creationId xmlns:a16="http://schemas.microsoft.com/office/drawing/2014/main" xmlns="" id="{D9741E8E-C2E6-417F-BED5-555BA58BE94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293133" y="7233332"/>
              <a:ext cx="322370" cy="0"/>
            </a:xfrm>
            <a:prstGeom prst="straightConnector1">
              <a:avLst/>
            </a:prstGeom>
            <a:ln w="63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0" name="TextBox 159">
              <a:extLst>
                <a:ext uri="{FF2B5EF4-FFF2-40B4-BE49-F238E27FC236}">
                  <a16:creationId xmlns:a16="http://schemas.microsoft.com/office/drawing/2014/main" xmlns="" id="{C2319DC2-DD6D-4826-9426-B8B7159D2184}"/>
                </a:ext>
              </a:extLst>
            </p:cNvPr>
            <p:cNvSpPr txBox="1"/>
            <p:nvPr/>
          </p:nvSpPr>
          <p:spPr>
            <a:xfrm>
              <a:off x="6550901" y="7092561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7</a:t>
              </a:r>
            </a:p>
          </p:txBody>
        </p:sp>
        <p:sp>
          <p:nvSpPr>
            <p:cNvPr id="159" name="TextBox 158">
              <a:extLst>
                <a:ext uri="{FF2B5EF4-FFF2-40B4-BE49-F238E27FC236}">
                  <a16:creationId xmlns:a16="http://schemas.microsoft.com/office/drawing/2014/main" xmlns="" id="{51B41A87-D63A-49AE-BC9B-54734D84F2ED}"/>
                </a:ext>
              </a:extLst>
            </p:cNvPr>
            <p:cNvSpPr txBox="1"/>
            <p:nvPr/>
          </p:nvSpPr>
          <p:spPr>
            <a:xfrm>
              <a:off x="5548287" y="8897779"/>
              <a:ext cx="546945" cy="246221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CA" sz="1000" i="1" dirty="0" err="1"/>
                <a:t>Setaria</a:t>
              </a:r>
              <a:endParaRPr lang="en-CA" sz="1000" i="1" dirty="0"/>
            </a:p>
          </p:txBody>
        </p: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xmlns="" id="{069CD6DD-01F9-46A4-96A0-7094DF4C50BD}"/>
                </a:ext>
              </a:extLst>
            </p:cNvPr>
            <p:cNvCxnSpPr/>
            <p:nvPr/>
          </p:nvCxnSpPr>
          <p:spPr>
            <a:xfrm>
              <a:off x="6270899" y="9047650"/>
              <a:ext cx="49680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5E7EA385-984C-4321-9AED-0DDB86001462}"/>
              </a:ext>
            </a:extLst>
          </p:cNvPr>
          <p:cNvGrpSpPr/>
          <p:nvPr/>
        </p:nvGrpSpPr>
        <p:grpSpPr>
          <a:xfrm>
            <a:off x="2323683" y="6936232"/>
            <a:ext cx="3101113" cy="2207768"/>
            <a:chOff x="2323683" y="6936232"/>
            <a:chExt cx="3101113" cy="2207768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xmlns="" id="{B091F2F0-5BD0-4114-81C8-5099F204DBA0}"/>
                </a:ext>
              </a:extLst>
            </p:cNvPr>
            <p:cNvGrpSpPr/>
            <p:nvPr/>
          </p:nvGrpSpPr>
          <p:grpSpPr>
            <a:xfrm>
              <a:off x="2323683" y="6939147"/>
              <a:ext cx="1517904" cy="1078138"/>
              <a:chOff x="2323683" y="6939147"/>
              <a:chExt cx="1517904" cy="1078138"/>
            </a:xfrm>
          </p:grpSpPr>
          <p:pic>
            <p:nvPicPr>
              <p:cNvPr id="24" name="Picture 23" descr="A close up of an object&#10;&#10;Description automatically generated">
                <a:extLst>
                  <a:ext uri="{FF2B5EF4-FFF2-40B4-BE49-F238E27FC236}">
                    <a16:creationId xmlns:a16="http://schemas.microsoft.com/office/drawing/2014/main" xmlns="" id="{AF35D840-4A3D-4A1E-8BFF-32C638F96DD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0696" r="79209" b="10275"/>
              <a:stretch/>
            </p:blipFill>
            <p:spPr>
              <a:xfrm rot="5400000">
                <a:off x="2543566" y="6719264"/>
                <a:ext cx="1078138" cy="1517904"/>
              </a:xfrm>
              <a:prstGeom prst="rect">
                <a:avLst/>
              </a:prstGeom>
            </p:spPr>
          </p:pic>
          <p:sp>
            <p:nvSpPr>
              <p:cNvPr id="133" name="TextBox 132">
                <a:extLst>
                  <a:ext uri="{FF2B5EF4-FFF2-40B4-BE49-F238E27FC236}">
                    <a16:creationId xmlns:a16="http://schemas.microsoft.com/office/drawing/2014/main" xmlns="" id="{174BE96F-751F-4E70-BFD4-CD5FD5FEEB02}"/>
                  </a:ext>
                </a:extLst>
              </p:cNvPr>
              <p:cNvSpPr txBox="1"/>
              <p:nvPr/>
            </p:nvSpPr>
            <p:spPr>
              <a:xfrm>
                <a:off x="3480466" y="7106987"/>
                <a:ext cx="26321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>
                    <a:cs typeface="Times New Roman"/>
                  </a:rPr>
                  <a:t>6</a:t>
                </a:r>
              </a:p>
            </p:txBody>
          </p:sp>
          <p:cxnSp>
            <p:nvCxnSpPr>
              <p:cNvPr id="134" name="Straight Arrow Connector 133">
                <a:extLst>
                  <a:ext uri="{FF2B5EF4-FFF2-40B4-BE49-F238E27FC236}">
                    <a16:creationId xmlns:a16="http://schemas.microsoft.com/office/drawing/2014/main" xmlns="" id="{D3E7FC9F-9D5E-4DCA-BFA4-3EEF8F86DA0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476291" y="7310168"/>
                <a:ext cx="106664" cy="149939"/>
              </a:xfrm>
              <a:prstGeom prst="straightConnector1">
                <a:avLst/>
              </a:prstGeom>
              <a:ln w="6350" cmpd="sng">
                <a:solidFill>
                  <a:schemeClr val="tx1"/>
                </a:solidFill>
                <a:headEnd type="none"/>
                <a:tailEnd type="triangle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xmlns="" id="{4A02D3BF-1192-46A7-A843-29E194DCD24D}"/>
                  </a:ext>
                </a:extLst>
              </p:cNvPr>
              <p:cNvCxnSpPr/>
              <p:nvPr/>
            </p:nvCxnSpPr>
            <p:spPr>
              <a:xfrm>
                <a:off x="2876080" y="7916862"/>
                <a:ext cx="867600" cy="0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xmlns="" id="{506D3374-13CB-404E-8A61-D2C8EA7C572C}"/>
                </a:ext>
              </a:extLst>
            </p:cNvPr>
            <p:cNvGrpSpPr/>
            <p:nvPr/>
          </p:nvGrpSpPr>
          <p:grpSpPr>
            <a:xfrm>
              <a:off x="2326687" y="8053285"/>
              <a:ext cx="3098109" cy="1090715"/>
              <a:chOff x="2326687" y="8053285"/>
              <a:chExt cx="3098109" cy="1090715"/>
            </a:xfrm>
          </p:grpSpPr>
          <p:pic>
            <p:nvPicPr>
              <p:cNvPr id="5" name="Picture 4" descr="A picture containing colorful, table, kite&#10;&#10;Description automatically generated">
                <a:extLst>
                  <a:ext uri="{FF2B5EF4-FFF2-40B4-BE49-F238E27FC236}">
                    <a16:creationId xmlns:a16="http://schemas.microsoft.com/office/drawing/2014/main" xmlns="" id="{BB46D8D7-81AE-4FEF-85FD-A5ED8A9065A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5" cstate="print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rightnessContrast bright="1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056" t="13478" r="28427" b="60461"/>
              <a:stretch/>
            </p:blipFill>
            <p:spPr>
              <a:xfrm flipH="1">
                <a:off x="2326687" y="8053285"/>
                <a:ext cx="3098109" cy="1090715"/>
              </a:xfrm>
              <a:prstGeom prst="rect">
                <a:avLst/>
              </a:prstGeom>
            </p:spPr>
          </p:pic>
          <p:sp>
            <p:nvSpPr>
              <p:cNvPr id="173" name="TextBox 172">
                <a:extLst>
                  <a:ext uri="{FF2B5EF4-FFF2-40B4-BE49-F238E27FC236}">
                    <a16:creationId xmlns:a16="http://schemas.microsoft.com/office/drawing/2014/main" xmlns="" id="{5B5021C3-AB28-4810-8423-F0E13A188E6D}"/>
                  </a:ext>
                </a:extLst>
              </p:cNvPr>
              <p:cNvSpPr txBox="1"/>
              <p:nvPr/>
            </p:nvSpPr>
            <p:spPr>
              <a:xfrm>
                <a:off x="3716645" y="8127039"/>
                <a:ext cx="26321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>
                    <a:cs typeface="Times New Roman"/>
                  </a:rPr>
                  <a:t>6</a:t>
                </a:r>
              </a:p>
            </p:txBody>
          </p:sp>
          <p:cxnSp>
            <p:nvCxnSpPr>
              <p:cNvPr id="174" name="Straight Arrow Connector 173">
                <a:extLst>
                  <a:ext uri="{FF2B5EF4-FFF2-40B4-BE49-F238E27FC236}">
                    <a16:creationId xmlns:a16="http://schemas.microsoft.com/office/drawing/2014/main" xmlns="" id="{A6C8D312-C7F8-41F6-B64B-C18CA1DF16D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51438" y="8334637"/>
                <a:ext cx="65309" cy="267597"/>
              </a:xfrm>
              <a:prstGeom prst="straightConnector1">
                <a:avLst/>
              </a:prstGeom>
              <a:ln w="6350" cmpd="sng">
                <a:solidFill>
                  <a:schemeClr val="tx1"/>
                </a:solidFill>
                <a:headEnd type="none"/>
                <a:tailEnd type="triangle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xmlns="" id="{618BA382-F643-43C2-96F0-CA444E9D298D}"/>
                  </a:ext>
                </a:extLst>
              </p:cNvPr>
              <p:cNvCxnSpPr/>
              <p:nvPr/>
            </p:nvCxnSpPr>
            <p:spPr>
              <a:xfrm>
                <a:off x="4410517" y="9050825"/>
                <a:ext cx="923254" cy="0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xmlns="" id="{231ED959-B211-4950-9A68-480D0902EE4F}"/>
                </a:ext>
              </a:extLst>
            </p:cNvPr>
            <p:cNvGrpSpPr/>
            <p:nvPr/>
          </p:nvGrpSpPr>
          <p:grpSpPr>
            <a:xfrm>
              <a:off x="3877587" y="6936232"/>
              <a:ext cx="1547003" cy="1081053"/>
              <a:chOff x="3877587" y="6936232"/>
              <a:chExt cx="1547003" cy="1081053"/>
            </a:xfrm>
          </p:grpSpPr>
          <p:pic>
            <p:nvPicPr>
              <p:cNvPr id="13" name="Picture 12" descr="A picture containing clothing&#10;&#10;Description automatically generated">
                <a:extLst>
                  <a:ext uri="{FF2B5EF4-FFF2-40B4-BE49-F238E27FC236}">
                    <a16:creationId xmlns:a16="http://schemas.microsoft.com/office/drawing/2014/main" xmlns="" id="{619F071A-BE5F-4852-A5BC-C3C7DE3E127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920" t="14960" r="38827" b="56852"/>
              <a:stretch/>
            </p:blipFill>
            <p:spPr>
              <a:xfrm>
                <a:off x="3877587" y="6936232"/>
                <a:ext cx="1547003" cy="1081053"/>
              </a:xfrm>
              <a:prstGeom prst="rect">
                <a:avLst/>
              </a:prstGeom>
            </p:spPr>
          </p:pic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xmlns="" id="{8E873254-238C-4175-B11B-485FC22DCB55}"/>
                  </a:ext>
                </a:extLst>
              </p:cNvPr>
              <p:cNvSpPr txBox="1"/>
              <p:nvPr/>
            </p:nvSpPr>
            <p:spPr>
              <a:xfrm>
                <a:off x="5104631" y="7005792"/>
                <a:ext cx="26321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>
                    <a:cs typeface="Times New Roman"/>
                  </a:rPr>
                  <a:t>6</a:t>
                </a:r>
              </a:p>
            </p:txBody>
          </p:sp>
          <p:cxnSp>
            <p:nvCxnSpPr>
              <p:cNvPr id="172" name="Straight Arrow Connector 171">
                <a:extLst>
                  <a:ext uri="{FF2B5EF4-FFF2-40B4-BE49-F238E27FC236}">
                    <a16:creationId xmlns:a16="http://schemas.microsoft.com/office/drawing/2014/main" xmlns="" id="{3A9A18F6-5A6C-404A-95A9-BC4F8BC1D56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100456" y="7208973"/>
                <a:ext cx="106664" cy="149939"/>
              </a:xfrm>
              <a:prstGeom prst="straightConnector1">
                <a:avLst/>
              </a:prstGeom>
              <a:ln w="6350" cmpd="sng">
                <a:solidFill>
                  <a:schemeClr val="tx1"/>
                </a:solidFill>
                <a:headEnd type="none"/>
                <a:tailEnd type="triangle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xmlns="" id="{0554F055-D5B7-4E6C-A5CD-545A1AF7B28F}"/>
                  </a:ext>
                </a:extLst>
              </p:cNvPr>
              <p:cNvCxnSpPr/>
              <p:nvPr/>
            </p:nvCxnSpPr>
            <p:spPr>
              <a:xfrm>
                <a:off x="4496273" y="7924800"/>
                <a:ext cx="837178" cy="0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56" name="TextBox 155">
              <a:extLst>
                <a:ext uri="{FF2B5EF4-FFF2-40B4-BE49-F238E27FC236}">
                  <a16:creationId xmlns:a16="http://schemas.microsoft.com/office/drawing/2014/main" xmlns="" id="{30966E47-A05A-484C-84F3-4940BE87F0E0}"/>
                </a:ext>
              </a:extLst>
            </p:cNvPr>
            <p:cNvSpPr txBox="1"/>
            <p:nvPr/>
          </p:nvSpPr>
          <p:spPr>
            <a:xfrm>
              <a:off x="2329238" y="8897779"/>
              <a:ext cx="530915" cy="246221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CA" sz="1000" dirty="0"/>
                <a:t>Coleus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C0432453-01DE-4623-BAA1-6451B40A0844}"/>
              </a:ext>
            </a:extLst>
          </p:cNvPr>
          <p:cNvGrpSpPr/>
          <p:nvPr/>
        </p:nvGrpSpPr>
        <p:grpSpPr>
          <a:xfrm>
            <a:off x="0" y="2359378"/>
            <a:ext cx="3849732" cy="2135905"/>
            <a:chOff x="0" y="2378378"/>
            <a:chExt cx="3849732" cy="2135905"/>
          </a:xfrm>
        </p:grpSpPr>
        <p:pic>
          <p:nvPicPr>
            <p:cNvPr id="3" name="Picture 2" descr="A picture containing curtain, person, light, umbrella&#10;&#10;Description automatically generated">
              <a:extLst>
                <a:ext uri="{FF2B5EF4-FFF2-40B4-BE49-F238E27FC236}">
                  <a16:creationId xmlns:a16="http://schemas.microsoft.com/office/drawing/2014/main" xmlns="" id="{5D7099B7-536B-4FAE-A058-DC9B0283C1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56" r="5645" b="23037"/>
            <a:stretch/>
          </p:blipFill>
          <p:spPr>
            <a:xfrm>
              <a:off x="0" y="2378378"/>
              <a:ext cx="3849732" cy="2133054"/>
            </a:xfrm>
            <a:prstGeom prst="rect">
              <a:avLst/>
            </a:prstGeom>
          </p:spPr>
        </p:pic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xmlns="" id="{A89C1AC7-C633-4C68-96B2-366DDFD55192}"/>
                </a:ext>
              </a:extLst>
            </p:cNvPr>
            <p:cNvSpPr txBox="1"/>
            <p:nvPr/>
          </p:nvSpPr>
          <p:spPr>
            <a:xfrm>
              <a:off x="0" y="4268062"/>
              <a:ext cx="660758" cy="246221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CA" sz="1000" dirty="0"/>
                <a:t>Monocot</a:t>
              </a:r>
            </a:p>
          </p:txBody>
        </p: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xmlns="" id="{75EB5D52-289D-4AA9-947C-63FDCFA63309}"/>
                </a:ext>
              </a:extLst>
            </p:cNvPr>
            <p:cNvSpPr txBox="1"/>
            <p:nvPr/>
          </p:nvSpPr>
          <p:spPr>
            <a:xfrm>
              <a:off x="1536611" y="3612196"/>
              <a:ext cx="264308" cy="2781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2</a:t>
              </a:r>
            </a:p>
          </p:txBody>
        </p: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xmlns="" id="{AA930C91-25AB-4E40-8965-F2799C8016B9}"/>
                </a:ext>
              </a:extLst>
            </p:cNvPr>
            <p:cNvSpPr txBox="1"/>
            <p:nvPr/>
          </p:nvSpPr>
          <p:spPr>
            <a:xfrm>
              <a:off x="3005179" y="3270022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2</a:t>
              </a:r>
            </a:p>
          </p:txBody>
        </p:sp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xmlns="" id="{D1F5189C-2468-4AF3-BE66-BA7C4384541C}"/>
                </a:ext>
              </a:extLst>
            </p:cNvPr>
            <p:cNvSpPr txBox="1"/>
            <p:nvPr/>
          </p:nvSpPr>
          <p:spPr>
            <a:xfrm>
              <a:off x="2207074" y="3332964"/>
              <a:ext cx="264308" cy="2781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4</a:t>
              </a:r>
            </a:p>
          </p:txBody>
        </p:sp>
        <p:sp>
          <p:nvSpPr>
            <p:cNvPr id="152" name="TextBox 151">
              <a:extLst>
                <a:ext uri="{FF2B5EF4-FFF2-40B4-BE49-F238E27FC236}">
                  <a16:creationId xmlns:a16="http://schemas.microsoft.com/office/drawing/2014/main" xmlns="" id="{598881BB-4A64-491F-A3C6-307B809E2DF0}"/>
                </a:ext>
              </a:extLst>
            </p:cNvPr>
            <p:cNvSpPr txBox="1"/>
            <p:nvPr/>
          </p:nvSpPr>
          <p:spPr>
            <a:xfrm>
              <a:off x="790601" y="2839052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1</a:t>
              </a:r>
            </a:p>
          </p:txBody>
        </p:sp>
        <p:cxnSp>
          <p:nvCxnSpPr>
            <p:cNvPr id="128" name="Straight Arrow Connector 127">
              <a:extLst>
                <a:ext uri="{FF2B5EF4-FFF2-40B4-BE49-F238E27FC236}">
                  <a16:creationId xmlns:a16="http://schemas.microsoft.com/office/drawing/2014/main" xmlns="" id="{4080FAAC-E8A9-4CA4-80CD-A32DCA46320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86014" y="3166257"/>
              <a:ext cx="108104" cy="177065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Arrow Connector 168">
              <a:extLst>
                <a:ext uri="{FF2B5EF4-FFF2-40B4-BE49-F238E27FC236}">
                  <a16:creationId xmlns:a16="http://schemas.microsoft.com/office/drawing/2014/main" xmlns="" id="{55D201FD-D464-4C14-926B-74F59204A79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39228" y="3207679"/>
              <a:ext cx="0" cy="179320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xmlns="" id="{91C2D71A-B309-44AB-9CAD-5F65FAF699A6}"/>
                </a:ext>
              </a:extLst>
            </p:cNvPr>
            <p:cNvCxnSpPr/>
            <p:nvPr/>
          </p:nvCxnSpPr>
          <p:spPr>
            <a:xfrm>
              <a:off x="3587857" y="4413909"/>
              <a:ext cx="169200" cy="0"/>
            </a:xfrm>
            <a:prstGeom prst="line">
              <a:avLst/>
            </a:prstGeom>
            <a:ln w="28575"/>
            <a:effectLst>
              <a:glow rad="38100">
                <a:schemeClr val="bg1"/>
              </a:glow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76" name="TextBox 175">
              <a:extLst>
                <a:ext uri="{FF2B5EF4-FFF2-40B4-BE49-F238E27FC236}">
                  <a16:creationId xmlns:a16="http://schemas.microsoft.com/office/drawing/2014/main" xmlns="" id="{51B2C900-67C3-470E-A398-21C52A73D79A}"/>
                </a:ext>
              </a:extLst>
            </p:cNvPr>
            <p:cNvSpPr txBox="1"/>
            <p:nvPr/>
          </p:nvSpPr>
          <p:spPr>
            <a:xfrm>
              <a:off x="3398457" y="3945737"/>
              <a:ext cx="264308" cy="2781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4</a:t>
              </a:r>
            </a:p>
          </p:txBody>
        </p:sp>
        <p:cxnSp>
          <p:nvCxnSpPr>
            <p:cNvPr id="177" name="Straight Arrow Connector 176">
              <a:extLst>
                <a:ext uri="{FF2B5EF4-FFF2-40B4-BE49-F238E27FC236}">
                  <a16:creationId xmlns:a16="http://schemas.microsoft.com/office/drawing/2014/main" xmlns="" id="{B4CFA5A8-9E90-44B8-A382-7D48EACCD80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32080" y="3798271"/>
              <a:ext cx="0" cy="221323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8" name="TextBox 177">
              <a:extLst>
                <a:ext uri="{FF2B5EF4-FFF2-40B4-BE49-F238E27FC236}">
                  <a16:creationId xmlns:a16="http://schemas.microsoft.com/office/drawing/2014/main" xmlns="" id="{6018E655-B49D-47FD-B2FA-C5337AAB3CA3}"/>
                </a:ext>
              </a:extLst>
            </p:cNvPr>
            <p:cNvSpPr txBox="1"/>
            <p:nvPr/>
          </p:nvSpPr>
          <p:spPr>
            <a:xfrm>
              <a:off x="1667185" y="2991110"/>
              <a:ext cx="264308" cy="2781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4</a:t>
              </a:r>
            </a:p>
          </p:txBody>
        </p:sp>
        <p:cxnSp>
          <p:nvCxnSpPr>
            <p:cNvPr id="179" name="Straight Arrow Connector 178">
              <a:extLst>
                <a:ext uri="{FF2B5EF4-FFF2-40B4-BE49-F238E27FC236}">
                  <a16:creationId xmlns:a16="http://schemas.microsoft.com/office/drawing/2014/main" xmlns="" id="{05AE82F8-37D3-40FD-886C-017F73408F7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00808" y="2843644"/>
              <a:ext cx="0" cy="221323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Straight Arrow Connector 179">
              <a:extLst>
                <a:ext uri="{FF2B5EF4-FFF2-40B4-BE49-F238E27FC236}">
                  <a16:creationId xmlns:a16="http://schemas.microsoft.com/office/drawing/2014/main" xmlns="" id="{427741A1-67FC-44BF-BDC1-BE70771ADAE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32800" y="3689155"/>
              <a:ext cx="176126" cy="44704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6" name="TextBox 115">
            <a:extLst>
              <a:ext uri="{FF2B5EF4-FFF2-40B4-BE49-F238E27FC236}">
                <a16:creationId xmlns:a16="http://schemas.microsoft.com/office/drawing/2014/main" xmlns="" id="{AD0BF57B-73B6-4957-8F8E-825773B0116C}"/>
              </a:ext>
            </a:extLst>
          </p:cNvPr>
          <p:cNvSpPr txBox="1"/>
          <p:nvPr/>
        </p:nvSpPr>
        <p:spPr>
          <a:xfrm>
            <a:off x="6317465" y="0"/>
            <a:ext cx="5405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sz="1200" dirty="0"/>
              <a:t>3 of 4</a:t>
            </a:r>
          </a:p>
        </p:txBody>
      </p:sp>
    </p:spTree>
    <p:extLst>
      <p:ext uri="{BB962C8B-B14F-4D97-AF65-F5344CB8AC3E}">
        <p14:creationId xmlns:p14="http://schemas.microsoft.com/office/powerpoint/2010/main" val="13165145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9F1C1BC0-73DE-40BD-A908-D4F4E347CC1E}"/>
              </a:ext>
            </a:extLst>
          </p:cNvPr>
          <p:cNvGrpSpPr/>
          <p:nvPr/>
        </p:nvGrpSpPr>
        <p:grpSpPr>
          <a:xfrm>
            <a:off x="3684919" y="6012806"/>
            <a:ext cx="3173081" cy="3130783"/>
            <a:chOff x="3684919" y="6012806"/>
            <a:chExt cx="3173081" cy="3130783"/>
          </a:xfrm>
        </p:grpSpPr>
        <p:pic>
          <p:nvPicPr>
            <p:cNvPr id="116" name="Picture 115">
              <a:extLst>
                <a:ext uri="{FF2B5EF4-FFF2-40B4-BE49-F238E27FC236}">
                  <a16:creationId xmlns:a16="http://schemas.microsoft.com/office/drawing/2014/main" xmlns="" id="{F7D665FC-03FD-4E11-A957-21D5F60D09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5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305" t="45683" r="40970" b="20475"/>
            <a:stretch/>
          </p:blipFill>
          <p:spPr>
            <a:xfrm>
              <a:off x="3684919" y="6012806"/>
              <a:ext cx="3173081" cy="3130783"/>
            </a:xfrm>
            <a:prstGeom prst="rect">
              <a:avLst/>
            </a:prstGeom>
          </p:spPr>
        </p:pic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xmlns="" id="{7C4F44BD-681B-4AAB-8997-3FB58BB0DCB9}"/>
                </a:ext>
              </a:extLst>
            </p:cNvPr>
            <p:cNvSpPr txBox="1"/>
            <p:nvPr/>
          </p:nvSpPr>
          <p:spPr>
            <a:xfrm>
              <a:off x="4959901" y="7878085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9</a:t>
              </a:r>
            </a:p>
          </p:txBody>
        </p:sp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xmlns="" id="{2CB2EFE5-0E44-430F-A1CB-BD97205D2AF5}"/>
                </a:ext>
              </a:extLst>
            </p:cNvPr>
            <p:cNvSpPr txBox="1"/>
            <p:nvPr/>
          </p:nvSpPr>
          <p:spPr>
            <a:xfrm>
              <a:off x="4543678" y="7637780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9</a:t>
              </a:r>
            </a:p>
          </p:txBody>
        </p:sp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xmlns="" id="{9ECB2CB0-1397-43B2-92C1-6F8EACE08F84}"/>
                </a:ext>
              </a:extLst>
            </p:cNvPr>
            <p:cNvSpPr txBox="1"/>
            <p:nvPr/>
          </p:nvSpPr>
          <p:spPr>
            <a:xfrm>
              <a:off x="5758037" y="7736432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9</a:t>
              </a:r>
            </a:p>
          </p:txBody>
        </p:sp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xmlns="" id="{90FB8078-E9FF-4832-8C93-7FF229E79880}"/>
                </a:ext>
              </a:extLst>
            </p:cNvPr>
            <p:cNvSpPr txBox="1"/>
            <p:nvPr/>
          </p:nvSpPr>
          <p:spPr>
            <a:xfrm>
              <a:off x="6169587" y="7551028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9</a:t>
              </a:r>
            </a:p>
          </p:txBody>
        </p:sp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xmlns="" id="{E59AA085-8530-4CB2-BF52-11D8F59E0C40}"/>
                </a:ext>
              </a:extLst>
            </p:cNvPr>
            <p:cNvSpPr txBox="1"/>
            <p:nvPr/>
          </p:nvSpPr>
          <p:spPr>
            <a:xfrm>
              <a:off x="5720077" y="8721987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7</a:t>
              </a:r>
            </a:p>
          </p:txBody>
        </p:sp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xmlns="" id="{62DBF4AF-740B-4E46-89E3-AB013C1CD336}"/>
                </a:ext>
              </a:extLst>
            </p:cNvPr>
            <p:cNvSpPr txBox="1"/>
            <p:nvPr/>
          </p:nvSpPr>
          <p:spPr>
            <a:xfrm>
              <a:off x="5006462" y="8482128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7</a:t>
              </a:r>
            </a:p>
          </p:txBody>
        </p: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xmlns="" id="{F89B732F-C648-4DC8-A9DC-D9AE2B0C687B}"/>
                </a:ext>
              </a:extLst>
            </p:cNvPr>
            <p:cNvSpPr txBox="1"/>
            <p:nvPr/>
          </p:nvSpPr>
          <p:spPr>
            <a:xfrm>
              <a:off x="5394918" y="8395192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7</a:t>
              </a:r>
            </a:p>
          </p:txBody>
        </p:sp>
        <p:sp>
          <p:nvSpPr>
            <p:cNvPr id="124" name="TextBox 123">
              <a:extLst>
                <a:ext uri="{FF2B5EF4-FFF2-40B4-BE49-F238E27FC236}">
                  <a16:creationId xmlns:a16="http://schemas.microsoft.com/office/drawing/2014/main" xmlns="" id="{587CE858-DAC8-4149-87AB-6BD10EE2FBEB}"/>
                </a:ext>
              </a:extLst>
            </p:cNvPr>
            <p:cNvSpPr txBox="1"/>
            <p:nvPr/>
          </p:nvSpPr>
          <p:spPr>
            <a:xfrm>
              <a:off x="4949165" y="7368889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8</a:t>
              </a:r>
            </a:p>
          </p:txBody>
        </p:sp>
        <p:sp>
          <p:nvSpPr>
            <p:cNvPr id="125" name="TextBox 124">
              <a:extLst>
                <a:ext uri="{FF2B5EF4-FFF2-40B4-BE49-F238E27FC236}">
                  <a16:creationId xmlns:a16="http://schemas.microsoft.com/office/drawing/2014/main" xmlns="" id="{48B4D175-C747-49F0-9804-1D9819211C2B}"/>
                </a:ext>
              </a:extLst>
            </p:cNvPr>
            <p:cNvSpPr txBox="1"/>
            <p:nvPr/>
          </p:nvSpPr>
          <p:spPr>
            <a:xfrm>
              <a:off x="5547681" y="7296438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8</a:t>
              </a:r>
            </a:p>
          </p:txBody>
        </p:sp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xmlns="" id="{91207123-7529-495F-8D43-BA6E4419CACA}"/>
                </a:ext>
              </a:extLst>
            </p:cNvPr>
            <p:cNvSpPr txBox="1"/>
            <p:nvPr/>
          </p:nvSpPr>
          <p:spPr>
            <a:xfrm>
              <a:off x="4342355" y="7099509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8</a:t>
              </a:r>
            </a:p>
          </p:txBody>
        </p:sp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xmlns="" id="{08399477-756E-41C1-8401-6FA8B18DAD13}"/>
                </a:ext>
              </a:extLst>
            </p:cNvPr>
            <p:cNvSpPr txBox="1"/>
            <p:nvPr/>
          </p:nvSpPr>
          <p:spPr>
            <a:xfrm>
              <a:off x="5765592" y="7099498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8</a:t>
              </a:r>
            </a:p>
          </p:txBody>
        </p: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xmlns="" id="{9DB73FC2-CFB7-4E93-8B4F-D481A2B67A0B}"/>
                </a:ext>
              </a:extLst>
            </p:cNvPr>
            <p:cNvCxnSpPr/>
            <p:nvPr/>
          </p:nvCxnSpPr>
          <p:spPr>
            <a:xfrm>
              <a:off x="6564412" y="9043233"/>
              <a:ext cx="203588" cy="0"/>
            </a:xfrm>
            <a:prstGeom prst="line">
              <a:avLst/>
            </a:prstGeom>
            <a:ln w="28575"/>
            <a:effectLst>
              <a:glow rad="38100">
                <a:schemeClr val="bg1"/>
              </a:glow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29" name="TextBox 128">
              <a:extLst>
                <a:ext uri="{FF2B5EF4-FFF2-40B4-BE49-F238E27FC236}">
                  <a16:creationId xmlns:a16="http://schemas.microsoft.com/office/drawing/2014/main" xmlns="" id="{ED32F4DA-78FE-44C8-907D-05AC6035CDA2}"/>
                </a:ext>
              </a:extLst>
            </p:cNvPr>
            <p:cNvSpPr txBox="1"/>
            <p:nvPr/>
          </p:nvSpPr>
          <p:spPr>
            <a:xfrm>
              <a:off x="3684919" y="8743479"/>
              <a:ext cx="750526" cy="400110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CA" sz="1000" dirty="0"/>
                <a:t>Geranium</a:t>
              </a:r>
            </a:p>
            <a:p>
              <a:r>
                <a:rPr lang="en-CA" sz="1000" dirty="0"/>
                <a:t>Transverse</a:t>
              </a:r>
            </a:p>
          </p:txBody>
        </p:sp>
      </p:grpSp>
      <p:sp>
        <p:nvSpPr>
          <p:cNvPr id="10" name="Rectangle 9"/>
          <p:cNvSpPr/>
          <p:nvPr/>
        </p:nvSpPr>
        <p:spPr>
          <a:xfrm>
            <a:off x="3788682" y="689365"/>
            <a:ext cx="2850589" cy="2236894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300" dirty="0">
                <a:latin typeface="+mj-lt"/>
                <a:cs typeface="Times New Roman"/>
              </a:rPr>
              <a:t>Annular 2° wall thickening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300" dirty="0">
                <a:latin typeface="+mj-lt"/>
                <a:cs typeface="Times New Roman"/>
              </a:rPr>
              <a:t>Spiral</a:t>
            </a:r>
            <a:r>
              <a:rPr lang="en-US" sz="1300" dirty="0">
                <a:cs typeface="Times New Roman"/>
              </a:rPr>
              <a:t> 2° wall thickening</a:t>
            </a:r>
            <a:endParaRPr lang="en-US" sz="1300" dirty="0">
              <a:latin typeface="+mj-lt"/>
              <a:cs typeface="Times New Roman"/>
            </a:endParaRP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300" dirty="0">
                <a:latin typeface="+mj-lt"/>
                <a:cs typeface="Times New Roman"/>
              </a:rPr>
              <a:t>Scalariform</a:t>
            </a:r>
            <a:r>
              <a:rPr lang="en-US" sz="1300" dirty="0">
                <a:cs typeface="Times New Roman"/>
              </a:rPr>
              <a:t> 2° wall thickening</a:t>
            </a:r>
            <a:endParaRPr lang="en-US" sz="1300" dirty="0">
              <a:latin typeface="+mj-lt"/>
              <a:cs typeface="Times New Roman"/>
            </a:endParaRP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300" dirty="0">
                <a:latin typeface="+mj-lt"/>
                <a:cs typeface="Times New Roman"/>
              </a:rPr>
              <a:t>Simple pitted</a:t>
            </a:r>
            <a:r>
              <a:rPr lang="en-US" sz="1300" dirty="0">
                <a:cs typeface="Times New Roman"/>
              </a:rPr>
              <a:t> 2° wall thickening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300" dirty="0">
                <a:latin typeface="+mj-lt"/>
                <a:cs typeface="Times New Roman"/>
              </a:rPr>
              <a:t>Bordered pitted </a:t>
            </a:r>
            <a:r>
              <a:rPr lang="en-US" sz="1300" dirty="0">
                <a:cs typeface="Times New Roman"/>
              </a:rPr>
              <a:t>2° wall thickening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300" dirty="0">
                <a:latin typeface="+mj-lt"/>
                <a:cs typeface="Times New Roman"/>
              </a:rPr>
              <a:t>Cell wall pit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300" dirty="0">
                <a:latin typeface="+mj-lt"/>
                <a:cs typeface="Times New Roman"/>
              </a:rPr>
              <a:t>Mature protoxylem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300" dirty="0">
                <a:latin typeface="+mj-lt"/>
                <a:cs typeface="Times New Roman"/>
              </a:rPr>
              <a:t>Immature metaxylem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300" dirty="0">
                <a:latin typeface="+mj-lt"/>
                <a:cs typeface="Times New Roman"/>
              </a:rPr>
              <a:t>Mature metaxylem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xmlns="" id="{0446C40B-7403-4C3B-9B50-E32C68F33375}"/>
              </a:ext>
            </a:extLst>
          </p:cNvPr>
          <p:cNvSpPr txBox="1"/>
          <p:nvPr/>
        </p:nvSpPr>
        <p:spPr>
          <a:xfrm>
            <a:off x="3998391" y="253152"/>
            <a:ext cx="24311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+mj-lt"/>
                <a:cs typeface="Times New Roman"/>
              </a:rPr>
              <a:t>Xylem Maturation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xmlns="" id="{BF906523-2139-4B98-A781-87ECDFD7B8B1}"/>
              </a:ext>
            </a:extLst>
          </p:cNvPr>
          <p:cNvSpPr txBox="1"/>
          <p:nvPr/>
        </p:nvSpPr>
        <p:spPr>
          <a:xfrm>
            <a:off x="4626313" y="2915840"/>
            <a:ext cx="11753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sz="800" dirty="0"/>
              <a:t>Longitudinal sections</a:t>
            </a:r>
          </a:p>
          <a:p>
            <a:pPr algn="ctr"/>
            <a:r>
              <a:rPr lang="en-CA" sz="800" dirty="0"/>
              <a:t>unless otherwise stated</a:t>
            </a:r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xmlns="" id="{3E63063D-C212-4DD7-8BA6-A8EB4C95D359}"/>
              </a:ext>
            </a:extLst>
          </p:cNvPr>
          <p:cNvGrpSpPr/>
          <p:nvPr/>
        </p:nvGrpSpPr>
        <p:grpSpPr>
          <a:xfrm>
            <a:off x="5019080" y="3368429"/>
            <a:ext cx="1784916" cy="184723"/>
            <a:chOff x="4724400" y="4218920"/>
            <a:chExt cx="1784916" cy="184723"/>
          </a:xfrm>
        </p:grpSpPr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xmlns="" id="{38F5F38D-345D-408E-8528-7154D245EE54}"/>
                </a:ext>
              </a:extLst>
            </p:cNvPr>
            <p:cNvSpPr txBox="1"/>
            <p:nvPr/>
          </p:nvSpPr>
          <p:spPr>
            <a:xfrm>
              <a:off x="4724400" y="4218920"/>
              <a:ext cx="1784916" cy="184666"/>
            </a:xfrm>
            <a:prstGeom prst="rect">
              <a:avLst/>
            </a:prstGeom>
            <a:solidFill>
              <a:schemeClr val="bg1"/>
            </a:solidFill>
            <a:ln w="3175" cmpd="sng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600" dirty="0"/>
                <a:t>Horton Lai and Carol Wenzel.  2020</a:t>
              </a:r>
            </a:p>
          </p:txBody>
        </p:sp>
        <p:pic>
          <p:nvPicPr>
            <p:cNvPr id="82" name="Picture 81">
              <a:extLst>
                <a:ext uri="{FF2B5EF4-FFF2-40B4-BE49-F238E27FC236}">
                  <a16:creationId xmlns:a16="http://schemas.microsoft.com/office/drawing/2014/main" xmlns="" id="{7EA14260-F0AC-484C-9680-71CF530E0CB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24400" y="4218920"/>
              <a:ext cx="524377" cy="184723"/>
            </a:xfrm>
            <a:prstGeom prst="rect">
              <a:avLst/>
            </a:prstGeom>
          </p:spPr>
        </p:pic>
      </p:grpSp>
      <p:sp>
        <p:nvSpPr>
          <p:cNvPr id="84" name="TextBox 83">
            <a:extLst>
              <a:ext uri="{FF2B5EF4-FFF2-40B4-BE49-F238E27FC236}">
                <a16:creationId xmlns:a16="http://schemas.microsoft.com/office/drawing/2014/main" xmlns="" id="{5D526804-F014-40AC-AC62-473FE55DEE03}"/>
              </a:ext>
            </a:extLst>
          </p:cNvPr>
          <p:cNvSpPr txBox="1"/>
          <p:nvPr/>
        </p:nvSpPr>
        <p:spPr>
          <a:xfrm>
            <a:off x="3949712" y="3367918"/>
            <a:ext cx="684803" cy="18490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none" tIns="28800" bIns="32400" rtlCol="0">
            <a:spAutoFit/>
          </a:bodyPr>
          <a:lstStyle/>
          <a:p>
            <a:pPr algn="ctr"/>
            <a:r>
              <a:rPr lang="en-CA" sz="800" dirty="0"/>
              <a:t>Bar = 20 </a:t>
            </a:r>
            <a:r>
              <a:rPr lang="el-GR" sz="800" dirty="0"/>
              <a:t>μ</a:t>
            </a:r>
            <a:r>
              <a:rPr lang="en-CA" sz="800" dirty="0"/>
              <a:t>m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xmlns="" id="{62B51ED3-0BE4-48A2-AC0A-DD344D4BE905}"/>
              </a:ext>
            </a:extLst>
          </p:cNvPr>
          <p:cNvSpPr txBox="1"/>
          <p:nvPr/>
        </p:nvSpPr>
        <p:spPr>
          <a:xfrm>
            <a:off x="6317465" y="0"/>
            <a:ext cx="5405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sz="1200" dirty="0"/>
              <a:t>4 of 4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181C86ED-63C0-41A7-8E99-5BB291DF533F}"/>
              </a:ext>
            </a:extLst>
          </p:cNvPr>
          <p:cNvGrpSpPr/>
          <p:nvPr/>
        </p:nvGrpSpPr>
        <p:grpSpPr>
          <a:xfrm>
            <a:off x="-1" y="2450987"/>
            <a:ext cx="1716872" cy="2826822"/>
            <a:chOff x="-1" y="2450987"/>
            <a:chExt cx="1716872" cy="2826822"/>
          </a:xfrm>
        </p:grpSpPr>
        <p:pic>
          <p:nvPicPr>
            <p:cNvPr id="14" name="Picture 13" descr="A close up of a persons face&#10;&#10;Description automatically generated">
              <a:extLst>
                <a:ext uri="{FF2B5EF4-FFF2-40B4-BE49-F238E27FC236}">
                  <a16:creationId xmlns:a16="http://schemas.microsoft.com/office/drawing/2014/main" xmlns="" id="{5C37DB05-0315-4E2E-960E-00A13DDD70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877" r="74813" b="21727"/>
            <a:stretch/>
          </p:blipFill>
          <p:spPr>
            <a:xfrm rot="5400000">
              <a:off x="-554976" y="3005962"/>
              <a:ext cx="2826822" cy="1716872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xmlns="" id="{E1A070F2-429C-45F5-86BC-CE2714FD1BE3}"/>
                </a:ext>
              </a:extLst>
            </p:cNvPr>
            <p:cNvSpPr txBox="1"/>
            <p:nvPr/>
          </p:nvSpPr>
          <p:spPr>
            <a:xfrm>
              <a:off x="673381" y="3408626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4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xmlns="" id="{4208481F-20D4-46B8-8B12-8DBEDCB872A6}"/>
                </a:ext>
              </a:extLst>
            </p:cNvPr>
            <p:cNvSpPr txBox="1"/>
            <p:nvPr/>
          </p:nvSpPr>
          <p:spPr>
            <a:xfrm>
              <a:off x="686429" y="4672276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4</a:t>
              </a:r>
            </a:p>
          </p:txBody>
        </p:sp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xmlns="" id="{38E8088A-1237-49AD-9F37-F90AEC38F3B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68451" y="4413246"/>
              <a:ext cx="143882" cy="231454"/>
            </a:xfrm>
            <a:prstGeom prst="straightConnector1">
              <a:avLst/>
            </a:prstGeom>
            <a:ln w="63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xmlns="" id="{BBF9D4EB-89BC-4BAC-889C-F505A98D28E8}"/>
                </a:ext>
              </a:extLst>
            </p:cNvPr>
            <p:cNvSpPr txBox="1"/>
            <p:nvPr/>
          </p:nvSpPr>
          <p:spPr>
            <a:xfrm>
              <a:off x="1217117" y="4223149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6</a:t>
              </a:r>
            </a:p>
          </p:txBody>
        </p:sp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xmlns="" id="{82DF9314-6D32-4F4E-B745-D0A19148524A}"/>
                </a:ext>
              </a:extLst>
            </p:cNvPr>
            <p:cNvCxnSpPr>
              <a:cxnSpLocks/>
            </p:cNvCxnSpPr>
            <p:nvPr/>
          </p:nvCxnSpPr>
          <p:spPr>
            <a:xfrm>
              <a:off x="609858" y="3150450"/>
              <a:ext cx="94473" cy="197801"/>
            </a:xfrm>
            <a:prstGeom prst="straightConnector1">
              <a:avLst/>
            </a:prstGeom>
            <a:ln w="63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xmlns="" id="{FC352B2D-370F-4802-AF30-67B9D8A4A702}"/>
                </a:ext>
              </a:extLst>
            </p:cNvPr>
            <p:cNvSpPr txBox="1"/>
            <p:nvPr/>
          </p:nvSpPr>
          <p:spPr>
            <a:xfrm>
              <a:off x="441117" y="2946618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6</a:t>
              </a: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xmlns="" id="{BC4B1937-057F-4F5A-8D73-5831719E52A5}"/>
                </a:ext>
              </a:extLst>
            </p:cNvPr>
            <p:cNvCxnSpPr/>
            <p:nvPr/>
          </p:nvCxnSpPr>
          <p:spPr>
            <a:xfrm>
              <a:off x="885271" y="5175698"/>
              <a:ext cx="74160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xmlns="" id="{68ED7B45-8927-40A6-807F-B81FF21A344B}"/>
                </a:ext>
              </a:extLst>
            </p:cNvPr>
            <p:cNvSpPr txBox="1"/>
            <p:nvPr/>
          </p:nvSpPr>
          <p:spPr>
            <a:xfrm>
              <a:off x="-1" y="5031588"/>
              <a:ext cx="588623" cy="246221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CA" sz="1000" dirty="0"/>
                <a:t>Tomato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AEB70484-5952-4964-8338-6A8176C6D6CE}"/>
              </a:ext>
            </a:extLst>
          </p:cNvPr>
          <p:cNvGrpSpPr/>
          <p:nvPr/>
        </p:nvGrpSpPr>
        <p:grpSpPr>
          <a:xfrm>
            <a:off x="1838013" y="2450988"/>
            <a:ext cx="1721318" cy="2826822"/>
            <a:chOff x="1838013" y="2450988"/>
            <a:chExt cx="1721318" cy="2826822"/>
          </a:xfrm>
        </p:grpSpPr>
        <p:pic>
          <p:nvPicPr>
            <p:cNvPr id="20" name="Picture 19" descr="A picture containing curtain&#10;&#10;Description automatically generated">
              <a:extLst>
                <a:ext uri="{FF2B5EF4-FFF2-40B4-BE49-F238E27FC236}">
                  <a16:creationId xmlns:a16="http://schemas.microsoft.com/office/drawing/2014/main" xmlns="" id="{E09F4039-0FE6-430B-B778-B486E676CE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789" t="63264" r="6477"/>
            <a:stretch/>
          </p:blipFill>
          <p:spPr>
            <a:xfrm>
              <a:off x="1842459" y="2450988"/>
              <a:ext cx="1716872" cy="2826822"/>
            </a:xfrm>
            <a:prstGeom prst="rect">
              <a:avLst/>
            </a:prstGeom>
          </p:spPr>
        </p:pic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xmlns="" id="{0B0B372E-2700-4E5E-848E-7B35870D41C0}"/>
                </a:ext>
              </a:extLst>
            </p:cNvPr>
            <p:cNvSpPr txBox="1"/>
            <p:nvPr/>
          </p:nvSpPr>
          <p:spPr>
            <a:xfrm>
              <a:off x="2557566" y="3270126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5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xmlns="" id="{75E56610-0F8A-4E4E-B2F4-49F49B16F31C}"/>
                </a:ext>
              </a:extLst>
            </p:cNvPr>
            <p:cNvSpPr txBox="1"/>
            <p:nvPr/>
          </p:nvSpPr>
          <p:spPr>
            <a:xfrm>
              <a:off x="2522161" y="2744159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/>
                  <a:cs typeface="Times New Roman"/>
                </a:rPr>
                <a:t>6</a:t>
              </a: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xmlns="" id="{5B9031B3-1AD3-41B2-B78C-A83C8C321CCB}"/>
                </a:ext>
              </a:extLst>
            </p:cNvPr>
            <p:cNvSpPr txBox="1"/>
            <p:nvPr/>
          </p:nvSpPr>
          <p:spPr>
            <a:xfrm>
              <a:off x="2632389" y="4836369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/>
                  <a:cs typeface="Times New Roman"/>
                </a:rPr>
                <a:t>6</a:t>
              </a:r>
            </a:p>
          </p:txBody>
        </p: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xmlns="" id="{C61CF30E-7B5A-4F39-A00B-8CDCC003D929}"/>
                </a:ext>
              </a:extLst>
            </p:cNvPr>
            <p:cNvSpPr txBox="1"/>
            <p:nvPr/>
          </p:nvSpPr>
          <p:spPr>
            <a:xfrm>
              <a:off x="2437681" y="3795081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/>
                  <a:cs typeface="Times New Roman"/>
                </a:rPr>
                <a:t>6</a:t>
              </a: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xmlns="" id="{C88246D9-BA9A-42AA-BB0D-F07F00C35266}"/>
                </a:ext>
              </a:extLst>
            </p:cNvPr>
            <p:cNvCxnSpPr/>
            <p:nvPr/>
          </p:nvCxnSpPr>
          <p:spPr>
            <a:xfrm>
              <a:off x="2796131" y="5175698"/>
              <a:ext cx="67320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xmlns="" id="{F763ED91-40D5-4DDD-86E8-491B1447E5A0}"/>
                </a:ext>
              </a:extLst>
            </p:cNvPr>
            <p:cNvSpPr txBox="1"/>
            <p:nvPr/>
          </p:nvSpPr>
          <p:spPr>
            <a:xfrm>
              <a:off x="1838013" y="5031588"/>
              <a:ext cx="410690" cy="246221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CA" sz="1000" dirty="0"/>
                <a:t>Pine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9E0FF43F-E9D9-4FC7-9B38-BC1B7F3B8428}"/>
              </a:ext>
            </a:extLst>
          </p:cNvPr>
          <p:cNvGrpSpPr/>
          <p:nvPr/>
        </p:nvGrpSpPr>
        <p:grpSpPr>
          <a:xfrm>
            <a:off x="2404918" y="5"/>
            <a:ext cx="1154824" cy="2325578"/>
            <a:chOff x="2404918" y="5"/>
            <a:chExt cx="1154824" cy="2325578"/>
          </a:xfrm>
        </p:grpSpPr>
        <p:pic>
          <p:nvPicPr>
            <p:cNvPr id="7" name="Picture 6" descr="A picture containing water&#10;&#10;Description automatically generated">
              <a:extLst>
                <a:ext uri="{FF2B5EF4-FFF2-40B4-BE49-F238E27FC236}">
                  <a16:creationId xmlns:a16="http://schemas.microsoft.com/office/drawing/2014/main" xmlns="" id="{A2CCAE43-4B14-4D6A-B39C-56B1D52400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345" t="20546" r="13545" b="41640"/>
            <a:stretch/>
          </p:blipFill>
          <p:spPr>
            <a:xfrm rot="5400000">
              <a:off x="1819541" y="585382"/>
              <a:ext cx="2325578" cy="1154824"/>
            </a:xfrm>
            <a:prstGeom prst="rect">
              <a:avLst/>
            </a:prstGeom>
          </p:spPr>
        </p:pic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xmlns="" id="{63BC65B0-C0A5-4650-91FE-FFE962824E73}"/>
                </a:ext>
              </a:extLst>
            </p:cNvPr>
            <p:cNvCxnSpPr>
              <a:cxnSpLocks/>
            </p:cNvCxnSpPr>
            <p:nvPr/>
          </p:nvCxnSpPr>
          <p:spPr>
            <a:xfrm>
              <a:off x="3051071" y="520200"/>
              <a:ext cx="140374" cy="295117"/>
            </a:xfrm>
            <a:prstGeom prst="straightConnector1">
              <a:avLst/>
            </a:prstGeom>
            <a:ln w="63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xmlns="" id="{9D4E6E2F-3A32-490D-AE2C-A16A2A01A91A}"/>
                </a:ext>
              </a:extLst>
            </p:cNvPr>
            <p:cNvSpPr txBox="1"/>
            <p:nvPr/>
          </p:nvSpPr>
          <p:spPr>
            <a:xfrm>
              <a:off x="2892854" y="327085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3</a:t>
              </a:r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xmlns="" id="{2BCB49DE-C632-4631-BE36-998C60C872AA}"/>
                </a:ext>
              </a:extLst>
            </p:cNvPr>
            <p:cNvCxnSpPr/>
            <p:nvPr/>
          </p:nvCxnSpPr>
          <p:spPr>
            <a:xfrm>
              <a:off x="3195731" y="2230965"/>
              <a:ext cx="27360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xmlns="" id="{2285722C-5949-4A58-BA3D-DA9C9655E656}"/>
                </a:ext>
              </a:extLst>
            </p:cNvPr>
            <p:cNvSpPr txBox="1"/>
            <p:nvPr/>
          </p:nvSpPr>
          <p:spPr>
            <a:xfrm>
              <a:off x="2404918" y="2078909"/>
              <a:ext cx="588623" cy="246221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CA" sz="1000" dirty="0"/>
                <a:t>Tomato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ADBE3D44-4EDA-47D5-B9A6-B05E7B756F0F}"/>
              </a:ext>
            </a:extLst>
          </p:cNvPr>
          <p:cNvGrpSpPr/>
          <p:nvPr/>
        </p:nvGrpSpPr>
        <p:grpSpPr>
          <a:xfrm>
            <a:off x="-1" y="-1"/>
            <a:ext cx="1152646" cy="2325770"/>
            <a:chOff x="-1" y="-1"/>
            <a:chExt cx="1152646" cy="2325770"/>
          </a:xfrm>
        </p:grpSpPr>
        <p:pic>
          <p:nvPicPr>
            <p:cNvPr id="5" name="Picture 4" descr="A close up of a pond&#10;&#10;Description automatically generated">
              <a:extLst>
                <a:ext uri="{FF2B5EF4-FFF2-40B4-BE49-F238E27FC236}">
                  <a16:creationId xmlns:a16="http://schemas.microsoft.com/office/drawing/2014/main" xmlns="" id="{F834519F-FA6B-41CF-A2BA-E7D3F8BD20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t="35877" r="44749" b="27609"/>
            <a:stretch/>
          </p:blipFill>
          <p:spPr>
            <a:xfrm rot="5400000">
              <a:off x="-586469" y="586467"/>
              <a:ext cx="2325582" cy="1152646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xmlns="" id="{2B619C08-A21F-4F59-8399-4F7365297624}"/>
                </a:ext>
              </a:extLst>
            </p:cNvPr>
            <p:cNvSpPr txBox="1"/>
            <p:nvPr/>
          </p:nvSpPr>
          <p:spPr>
            <a:xfrm>
              <a:off x="818036" y="619133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1</a:t>
              </a:r>
            </a:p>
          </p:txBody>
        </p: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xmlns="" id="{5CD05257-12AF-495A-9C5D-FC1F66A920A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75063" y="484754"/>
              <a:ext cx="160504" cy="191293"/>
            </a:xfrm>
            <a:prstGeom prst="straightConnector1">
              <a:avLst/>
            </a:prstGeom>
            <a:ln w="63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xmlns="" id="{ED098BF9-269C-4366-AE31-373A63EA242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74589" y="842903"/>
              <a:ext cx="160978" cy="184672"/>
            </a:xfrm>
            <a:prstGeom prst="straightConnector1">
              <a:avLst/>
            </a:prstGeom>
            <a:ln w="63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xmlns="" id="{81B7A0A5-8DD3-4B75-A96C-578B148F1CC5}"/>
                </a:ext>
              </a:extLst>
            </p:cNvPr>
            <p:cNvCxnSpPr/>
            <p:nvPr/>
          </p:nvCxnSpPr>
          <p:spPr>
            <a:xfrm>
              <a:off x="789045" y="2230965"/>
              <a:ext cx="273600" cy="0"/>
            </a:xfrm>
            <a:prstGeom prst="line">
              <a:avLst/>
            </a:prstGeom>
            <a:ln w="28575"/>
            <a:effectLst>
              <a:glow rad="38100">
                <a:schemeClr val="bg1"/>
              </a:glow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xmlns="" id="{AFCDC90A-0E19-4DCE-AAE2-131E4AFFB88B}"/>
                </a:ext>
              </a:extLst>
            </p:cNvPr>
            <p:cNvSpPr txBox="1"/>
            <p:nvPr/>
          </p:nvSpPr>
          <p:spPr>
            <a:xfrm>
              <a:off x="0" y="2079548"/>
              <a:ext cx="588623" cy="246221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CA" sz="1000" dirty="0"/>
                <a:t>Tomato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8C39C06C-F15D-49DC-8843-DECA8AACBE9C}"/>
              </a:ext>
            </a:extLst>
          </p:cNvPr>
          <p:cNvGrpSpPr/>
          <p:nvPr/>
        </p:nvGrpSpPr>
        <p:grpSpPr>
          <a:xfrm>
            <a:off x="1277559" y="2"/>
            <a:ext cx="1003539" cy="2325581"/>
            <a:chOff x="1277559" y="2"/>
            <a:chExt cx="1003539" cy="232558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C6C55174-4139-4354-A092-A42916DFA7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963" t="13452" r="15484" b="59791"/>
            <a:stretch/>
          </p:blipFill>
          <p:spPr>
            <a:xfrm rot="5400000">
              <a:off x="617081" y="661567"/>
              <a:ext cx="2325581" cy="1002452"/>
            </a:xfrm>
            <a:prstGeom prst="rect">
              <a:avLst/>
            </a:prstGeom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xmlns="" id="{E9ED2279-9AB8-42C5-B149-AA9D6E37C1C3}"/>
                </a:ext>
              </a:extLst>
            </p:cNvPr>
            <p:cNvSpPr txBox="1"/>
            <p:nvPr/>
          </p:nvSpPr>
          <p:spPr>
            <a:xfrm>
              <a:off x="1965386" y="990602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2</a:t>
              </a:r>
            </a:p>
          </p:txBody>
        </p: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xmlns="" id="{C52CA102-992A-4163-A540-42379BB5CFE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872264" y="990602"/>
              <a:ext cx="158940" cy="123823"/>
            </a:xfrm>
            <a:prstGeom prst="straightConnector1">
              <a:avLst/>
            </a:prstGeom>
            <a:ln w="63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xmlns="" id="{B30C2D2B-9587-4ED7-8E29-20BE9CE6767F}"/>
                </a:ext>
              </a:extLst>
            </p:cNvPr>
            <p:cNvCxnSpPr/>
            <p:nvPr/>
          </p:nvCxnSpPr>
          <p:spPr>
            <a:xfrm>
              <a:off x="1904600" y="2230965"/>
              <a:ext cx="32400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xmlns="" id="{E51010A3-20A7-4F05-8B0F-E926CFB0A7DF}"/>
                </a:ext>
              </a:extLst>
            </p:cNvPr>
            <p:cNvSpPr txBox="1"/>
            <p:nvPr/>
          </p:nvSpPr>
          <p:spPr>
            <a:xfrm>
              <a:off x="1277559" y="2078909"/>
              <a:ext cx="588623" cy="246221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CA" sz="1000" dirty="0"/>
                <a:t>Tomato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19EC544D-D9AD-4682-BC89-E74ABEC6743D}"/>
              </a:ext>
            </a:extLst>
          </p:cNvPr>
          <p:cNvGrpSpPr/>
          <p:nvPr/>
        </p:nvGrpSpPr>
        <p:grpSpPr>
          <a:xfrm>
            <a:off x="3683175" y="3606023"/>
            <a:ext cx="3174825" cy="2282964"/>
            <a:chOff x="3683175" y="3606023"/>
            <a:chExt cx="3174825" cy="2282964"/>
          </a:xfrm>
        </p:grpSpPr>
        <p:pic>
          <p:nvPicPr>
            <p:cNvPr id="24" name="Picture 23" descr="A picture containing weapon, honeycomb&#10;&#10;Description automatically generated">
              <a:extLst>
                <a:ext uri="{FF2B5EF4-FFF2-40B4-BE49-F238E27FC236}">
                  <a16:creationId xmlns:a16="http://schemas.microsoft.com/office/drawing/2014/main" xmlns="" id="{2C1BA72B-DFCE-4B93-BA4C-803235CECD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303" t="13569" r="1814" b="12674"/>
            <a:stretch/>
          </p:blipFill>
          <p:spPr>
            <a:xfrm>
              <a:off x="3684919" y="3606023"/>
              <a:ext cx="3173081" cy="2282964"/>
            </a:xfrm>
            <a:prstGeom prst="rect">
              <a:avLst/>
            </a:prstGeom>
          </p:spPr>
        </p:pic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xmlns="" id="{25538728-5181-43D6-B43D-2DB6869DAFFC}"/>
                </a:ext>
              </a:extLst>
            </p:cNvPr>
            <p:cNvSpPr txBox="1"/>
            <p:nvPr/>
          </p:nvSpPr>
          <p:spPr>
            <a:xfrm>
              <a:off x="4758971" y="5190918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9</a:t>
              </a:r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xmlns="" id="{DA408CF9-7C9C-476C-9F37-2155E6854846}"/>
                </a:ext>
              </a:extLst>
            </p:cNvPr>
            <p:cNvSpPr txBox="1"/>
            <p:nvPr/>
          </p:nvSpPr>
          <p:spPr>
            <a:xfrm>
              <a:off x="5550992" y="5204587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9</a:t>
              </a:r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xmlns="" id="{AFD0C02B-3DBF-4E80-BC44-D6E31BA89692}"/>
                </a:ext>
              </a:extLst>
            </p:cNvPr>
            <p:cNvSpPr txBox="1"/>
            <p:nvPr/>
          </p:nvSpPr>
          <p:spPr>
            <a:xfrm>
              <a:off x="5257611" y="4259032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7</a:t>
              </a: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xmlns="" id="{A66F9635-C10E-4B64-8827-127C79FDB5D8}"/>
                </a:ext>
              </a:extLst>
            </p:cNvPr>
            <p:cNvSpPr txBox="1"/>
            <p:nvPr/>
          </p:nvSpPr>
          <p:spPr>
            <a:xfrm>
              <a:off x="4122180" y="5255384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7</a:t>
              </a: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xmlns="" id="{6028C008-9440-4B22-BB64-04E113555BB4}"/>
                </a:ext>
              </a:extLst>
            </p:cNvPr>
            <p:cNvSpPr txBox="1"/>
            <p:nvPr/>
          </p:nvSpPr>
          <p:spPr>
            <a:xfrm>
              <a:off x="4316348" y="5579231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7</a:t>
              </a: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xmlns="" id="{6405E8D3-ABE4-4687-B84F-E5BE89E55C78}"/>
                </a:ext>
              </a:extLst>
            </p:cNvPr>
            <p:cNvSpPr txBox="1"/>
            <p:nvPr/>
          </p:nvSpPr>
          <p:spPr>
            <a:xfrm>
              <a:off x="6097461" y="5532383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7</a:t>
              </a:r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xmlns="" id="{DDFEBDCC-607D-4A82-9CB9-4B3CFBC01EED}"/>
                </a:ext>
              </a:extLst>
            </p:cNvPr>
            <p:cNvSpPr txBox="1"/>
            <p:nvPr/>
          </p:nvSpPr>
          <p:spPr>
            <a:xfrm>
              <a:off x="6376404" y="5337796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7</a:t>
              </a:r>
            </a:p>
          </p:txBody>
        </p: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xmlns="" id="{D82CA7E2-D09B-47B8-8FE3-F1B05E54D528}"/>
                </a:ext>
              </a:extLst>
            </p:cNvPr>
            <p:cNvCxnSpPr/>
            <p:nvPr/>
          </p:nvCxnSpPr>
          <p:spPr>
            <a:xfrm>
              <a:off x="6498000" y="5798987"/>
              <a:ext cx="27000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xmlns="" id="{E846017D-DE03-40E0-BA9B-D3A87597FA85}"/>
                </a:ext>
              </a:extLst>
            </p:cNvPr>
            <p:cNvSpPr txBox="1"/>
            <p:nvPr/>
          </p:nvSpPr>
          <p:spPr>
            <a:xfrm>
              <a:off x="3683175" y="5486351"/>
              <a:ext cx="638564" cy="400110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</p:spPr>
          <p:txBody>
            <a:bodyPr wrap="none" lIns="36000" rIns="36000" rtlCol="0">
              <a:spAutoFit/>
            </a:bodyPr>
            <a:lstStyle/>
            <a:p>
              <a:r>
                <a:rPr lang="en-CA" sz="1000" dirty="0"/>
                <a:t>Buttercup</a:t>
              </a:r>
            </a:p>
            <a:p>
              <a:r>
                <a:rPr lang="en-CA" sz="1000" dirty="0"/>
                <a:t>Transverse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06F9920C-2FDA-4383-A0D9-9B88C30376C4}"/>
              </a:ext>
            </a:extLst>
          </p:cNvPr>
          <p:cNvGrpSpPr/>
          <p:nvPr/>
        </p:nvGrpSpPr>
        <p:grpSpPr>
          <a:xfrm>
            <a:off x="-1" y="5403810"/>
            <a:ext cx="3559743" cy="3740190"/>
            <a:chOff x="-1" y="5403810"/>
            <a:chExt cx="3559743" cy="3740190"/>
          </a:xfrm>
        </p:grpSpPr>
        <p:pic>
          <p:nvPicPr>
            <p:cNvPr id="28" name="Picture 27" descr="A picture containing honeycomb&#10;&#10;Description automatically generated">
              <a:extLst>
                <a:ext uri="{FF2B5EF4-FFF2-40B4-BE49-F238E27FC236}">
                  <a16:creationId xmlns:a16="http://schemas.microsoft.com/office/drawing/2014/main" xmlns="" id="{704AF160-DAD0-4577-B672-0AB34415BF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434" b="10703"/>
            <a:stretch/>
          </p:blipFill>
          <p:spPr>
            <a:xfrm>
              <a:off x="0" y="5403810"/>
              <a:ext cx="3559742" cy="3740190"/>
            </a:xfrm>
            <a:prstGeom prst="rect">
              <a:avLst/>
            </a:prstGeom>
          </p:spPr>
        </p:pic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xmlns="" id="{330D52EE-5131-47E6-98C5-A114E45E58B9}"/>
                </a:ext>
              </a:extLst>
            </p:cNvPr>
            <p:cNvSpPr txBox="1"/>
            <p:nvPr/>
          </p:nvSpPr>
          <p:spPr>
            <a:xfrm>
              <a:off x="1464149" y="7251060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8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xmlns="" id="{112C62F0-26DC-41AF-A1AA-6AFC511BC616}"/>
                </a:ext>
              </a:extLst>
            </p:cNvPr>
            <p:cNvSpPr txBox="1"/>
            <p:nvPr/>
          </p:nvSpPr>
          <p:spPr>
            <a:xfrm>
              <a:off x="1723560" y="7641585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8</a:t>
              </a: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xmlns="" id="{AEEAD724-3558-4E72-BD82-F241CD84FDAA}"/>
                </a:ext>
              </a:extLst>
            </p:cNvPr>
            <p:cNvSpPr txBox="1"/>
            <p:nvPr/>
          </p:nvSpPr>
          <p:spPr>
            <a:xfrm>
              <a:off x="2063285" y="7216135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9</a:t>
              </a: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xmlns="" id="{ECF7FEA8-6776-4A74-ACCD-04A9AD326A35}"/>
                </a:ext>
              </a:extLst>
            </p:cNvPr>
            <p:cNvSpPr txBox="1"/>
            <p:nvPr/>
          </p:nvSpPr>
          <p:spPr>
            <a:xfrm>
              <a:off x="949643" y="7041510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9</a:t>
              </a: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xmlns="" id="{B020E28C-A105-44EE-8188-E2BA1DB63E1C}"/>
                </a:ext>
              </a:extLst>
            </p:cNvPr>
            <p:cNvSpPr txBox="1"/>
            <p:nvPr/>
          </p:nvSpPr>
          <p:spPr>
            <a:xfrm>
              <a:off x="1325199" y="6707943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9</a:t>
              </a: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xmlns="" id="{027DB7A2-95D4-4187-A08F-F8DA6BBD019B}"/>
                </a:ext>
              </a:extLst>
            </p:cNvPr>
            <p:cNvSpPr txBox="1"/>
            <p:nvPr/>
          </p:nvSpPr>
          <p:spPr>
            <a:xfrm>
              <a:off x="1516657" y="8037820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9</a:t>
              </a: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xmlns="" id="{B964AF1F-D58D-4140-9ABF-B76CD4BC8512}"/>
                </a:ext>
              </a:extLst>
            </p:cNvPr>
            <p:cNvSpPr txBox="1"/>
            <p:nvPr/>
          </p:nvSpPr>
          <p:spPr>
            <a:xfrm>
              <a:off x="1385050" y="8452410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7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xmlns="" id="{A743DC95-A48A-4565-8C9E-C44A4CEC8636}"/>
                </a:ext>
              </a:extLst>
            </p:cNvPr>
            <p:cNvSpPr txBox="1"/>
            <p:nvPr/>
          </p:nvSpPr>
          <p:spPr>
            <a:xfrm>
              <a:off x="3236369" y="7305858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7</a:t>
              </a: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xmlns="" id="{BDCCCDEF-CE3B-41BB-B868-61BC03116833}"/>
                </a:ext>
              </a:extLst>
            </p:cNvPr>
            <p:cNvSpPr txBox="1"/>
            <p:nvPr/>
          </p:nvSpPr>
          <p:spPr>
            <a:xfrm>
              <a:off x="1867589" y="5777914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7</a:t>
              </a:r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xmlns="" id="{CCB9C774-4D2A-4A5C-AED8-ABC513570FA5}"/>
                </a:ext>
              </a:extLst>
            </p:cNvPr>
            <p:cNvSpPr txBox="1"/>
            <p:nvPr/>
          </p:nvSpPr>
          <p:spPr>
            <a:xfrm>
              <a:off x="169474" y="6917526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7</a:t>
              </a:r>
            </a:p>
          </p:txBody>
        </p: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xmlns="" id="{A401A017-DEBB-4F8E-99D2-AABC2761FBC6}"/>
                </a:ext>
              </a:extLst>
            </p:cNvPr>
            <p:cNvSpPr txBox="1"/>
            <p:nvPr/>
          </p:nvSpPr>
          <p:spPr>
            <a:xfrm>
              <a:off x="1817824" y="6829191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8</a:t>
              </a: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xmlns="" id="{2FB850DD-7C09-4CF6-ACE5-05C0A92BCBC0}"/>
                </a:ext>
              </a:extLst>
            </p:cNvPr>
            <p:cNvCxnSpPr/>
            <p:nvPr/>
          </p:nvCxnSpPr>
          <p:spPr>
            <a:xfrm>
              <a:off x="3235331" y="9043233"/>
              <a:ext cx="234000" cy="0"/>
            </a:xfrm>
            <a:prstGeom prst="line">
              <a:avLst/>
            </a:prstGeom>
            <a:ln w="28575"/>
            <a:effectLst>
              <a:glow rad="38100">
                <a:schemeClr val="bg1"/>
              </a:glow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xmlns="" id="{97E36022-1405-46C9-8BA8-BA2477714016}"/>
                </a:ext>
              </a:extLst>
            </p:cNvPr>
            <p:cNvSpPr txBox="1"/>
            <p:nvPr/>
          </p:nvSpPr>
          <p:spPr>
            <a:xfrm>
              <a:off x="-1" y="8743479"/>
              <a:ext cx="750526" cy="400110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CA" sz="1000" dirty="0"/>
                <a:t>Buttercup</a:t>
              </a:r>
            </a:p>
            <a:p>
              <a:r>
                <a:rPr lang="en-CA" sz="1000" dirty="0"/>
                <a:t>Transverse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612729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152</TotalTime>
  <Words>341</Words>
  <Application>Microsoft Macintosh PowerPoint</Application>
  <PresentationFormat>On-screen Show (4:3)</PresentationFormat>
  <Paragraphs>236</Paragraphs>
  <Slides>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5" baseType="lpstr"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Horton Lai</dc:creator>
  <cp:lastModifiedBy>e 17</cp:lastModifiedBy>
  <cp:revision>59</cp:revision>
  <dcterms:created xsi:type="dcterms:W3CDTF">2020-08-22T21:22:56Z</dcterms:created>
  <dcterms:modified xsi:type="dcterms:W3CDTF">2021-01-07T01:51:21Z</dcterms:modified>
</cp:coreProperties>
</file>